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5"/>
  </p:notesMasterIdLst>
  <p:sldIdLst>
    <p:sldId id="257" r:id="rId2"/>
    <p:sldId id="284" r:id="rId3"/>
    <p:sldId id="273" r:id="rId4"/>
    <p:sldId id="267" r:id="rId5"/>
    <p:sldId id="293" r:id="rId6"/>
    <p:sldId id="271" r:id="rId7"/>
    <p:sldId id="291" r:id="rId8"/>
    <p:sldId id="269" r:id="rId9"/>
    <p:sldId id="272" r:id="rId10"/>
    <p:sldId id="274" r:id="rId11"/>
    <p:sldId id="288" r:id="rId12"/>
    <p:sldId id="285" r:id="rId13"/>
    <p:sldId id="276" r:id="rId14"/>
    <p:sldId id="281" r:id="rId15"/>
    <p:sldId id="277" r:id="rId16"/>
    <p:sldId id="278" r:id="rId17"/>
    <p:sldId id="279" r:id="rId18"/>
    <p:sldId id="280" r:id="rId19"/>
    <p:sldId id="289" r:id="rId20"/>
    <p:sldId id="290" r:id="rId21"/>
    <p:sldId id="294" r:id="rId22"/>
    <p:sldId id="282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4" autoAdjust="0"/>
    <p:restoredTop sz="94660"/>
  </p:normalViewPr>
  <p:slideViewPr>
    <p:cSldViewPr>
      <p:cViewPr>
        <p:scale>
          <a:sx n="100" d="100"/>
          <a:sy n="100" d="100"/>
        </p:scale>
        <p:origin x="-238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General Fund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Sheet1!$A$2:$A$4</c:f>
              <c:strCache>
                <c:ptCount val="3"/>
                <c:pt idx="0">
                  <c:v>FY '17 Actual</c:v>
                </c:pt>
                <c:pt idx="1">
                  <c:v>FY '18 Projected</c:v>
                </c:pt>
                <c:pt idx="2">
                  <c:v>FY '19 Proposed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31761748</c:v>
                </c:pt>
                <c:pt idx="1">
                  <c:v>32814677</c:v>
                </c:pt>
                <c:pt idx="2">
                  <c:v>33442482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Enterprise Fund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Sheet1!$A$2:$A$4</c:f>
              <c:strCache>
                <c:ptCount val="3"/>
                <c:pt idx="0">
                  <c:v>FY '17 Actual</c:v>
                </c:pt>
                <c:pt idx="1">
                  <c:v>FY '18 Projected</c:v>
                </c:pt>
                <c:pt idx="2">
                  <c:v>FY '19 Proposed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36265476</c:v>
                </c:pt>
                <c:pt idx="1">
                  <c:v>33544719</c:v>
                </c:pt>
                <c:pt idx="2">
                  <c:v>35298163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Grants &amp; Other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Sheet1!$A$2:$A$4</c:f>
              <c:strCache>
                <c:ptCount val="3"/>
                <c:pt idx="0">
                  <c:v>FY '17 Actual</c:v>
                </c:pt>
                <c:pt idx="1">
                  <c:v>FY '18 Projected</c:v>
                </c:pt>
                <c:pt idx="2">
                  <c:v>FY '19 Proposed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49776182</c:v>
                </c:pt>
                <c:pt idx="1">
                  <c:v>42990142</c:v>
                </c:pt>
                <c:pt idx="2">
                  <c:v>43496648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Capital Improvements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FY '17 Actual</c:v>
                </c:pt>
                <c:pt idx="1">
                  <c:v>FY '18 Projected</c:v>
                </c:pt>
                <c:pt idx="2">
                  <c:v>FY '19 Proposed</c:v>
                </c:pt>
              </c:strCache>
            </c:strRef>
          </c:cat>
          <c:val>
            <c:numRef>
              <c:f>Sheet1!$E$2:$E$4</c:f>
              <c:numCache>
                <c:formatCode>#,##0</c:formatCode>
                <c:ptCount val="3"/>
                <c:pt idx="0">
                  <c:v>22995698</c:v>
                </c:pt>
                <c:pt idx="1">
                  <c:v>22904414</c:v>
                </c:pt>
                <c:pt idx="2">
                  <c:v>22242679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Judgments &amp; Debt Service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Sheet1!$A$2:$A$4</c:f>
              <c:strCache>
                <c:ptCount val="3"/>
                <c:pt idx="0">
                  <c:v>FY '17 Actual</c:v>
                </c:pt>
                <c:pt idx="1">
                  <c:v>FY '18 Projected</c:v>
                </c:pt>
                <c:pt idx="2">
                  <c:v>FY '19 Proposed</c:v>
                </c:pt>
              </c:strCache>
            </c:strRef>
          </c:cat>
          <c:val>
            <c:numRef>
              <c:f>Sheet1!$F$2:$F$4</c:f>
              <c:numCache>
                <c:formatCode>#,##0</c:formatCode>
                <c:ptCount val="3"/>
                <c:pt idx="0">
                  <c:v>3056270</c:v>
                </c:pt>
                <c:pt idx="1">
                  <c:v>3517744</c:v>
                </c:pt>
                <c:pt idx="2">
                  <c:v>5573238</c:v>
                </c:pt>
              </c:numCache>
            </c:numRef>
          </c:val>
        </c:ser>
        <c:axId val="42294272"/>
        <c:axId val="42308352"/>
      </c:barChart>
      <c:catAx>
        <c:axId val="42294272"/>
        <c:scaling>
          <c:orientation val="minMax"/>
        </c:scaling>
        <c:axPos val="b"/>
        <c:tickLblPos val="nextTo"/>
        <c:crossAx val="42308352"/>
        <c:crosses val="autoZero"/>
        <c:auto val="1"/>
        <c:lblAlgn val="ctr"/>
        <c:lblOffset val="100"/>
      </c:catAx>
      <c:valAx>
        <c:axId val="42308352"/>
        <c:scaling>
          <c:orientation val="minMax"/>
          <c:max val="500000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Amount </a:t>
                </a:r>
                <a:endParaRPr lang="en-US" dirty="0" smtClean="0"/>
              </a:p>
              <a:p>
                <a:pPr>
                  <a:defRPr/>
                </a:pPr>
                <a:r>
                  <a:rPr lang="en-US" dirty="0" smtClean="0"/>
                  <a:t>($)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3.3333333333333381E-2"/>
              <c:y val="0.29712414237693985"/>
            </c:manualLayout>
          </c:layout>
        </c:title>
        <c:numFmt formatCode="#,##0" sourceLinked="1"/>
        <c:tickLblPos val="nextTo"/>
        <c:crossAx val="422942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7262055053035727"/>
          <c:y val="1.9110745485172567E-2"/>
          <c:w val="0.73574922452875391"/>
          <c:h val="0.8338122380224859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Budgeted</c:v>
                </c:pt>
              </c:strCache>
            </c:strRef>
          </c:tx>
          <c:dPt>
            <c:idx val="8"/>
            <c:spPr>
              <a:solidFill>
                <a:srgbClr val="00B050"/>
              </a:solidFill>
            </c:spPr>
          </c:dPt>
          <c:cat>
            <c:strRef>
              <c:f>Sheet1!$A$2:$A$10</c:f>
              <c:strCache>
                <c:ptCount val="9"/>
                <c:pt idx="0">
                  <c:v>FY '11</c:v>
                </c:pt>
                <c:pt idx="1">
                  <c:v>FY '12</c:v>
                </c:pt>
                <c:pt idx="2">
                  <c:v>FY '13</c:v>
                </c:pt>
                <c:pt idx="3">
                  <c:v>FY '14</c:v>
                </c:pt>
                <c:pt idx="4">
                  <c:v>FY '15</c:v>
                </c:pt>
                <c:pt idx="5">
                  <c:v>FY '16</c:v>
                </c:pt>
                <c:pt idx="6">
                  <c:v>FY '17</c:v>
                </c:pt>
                <c:pt idx="7">
                  <c:v>FY '18</c:v>
                </c:pt>
                <c:pt idx="8">
                  <c:v>FY '19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13890082</c:v>
                </c:pt>
                <c:pt idx="1">
                  <c:v>13671674</c:v>
                </c:pt>
                <c:pt idx="2">
                  <c:v>13029955</c:v>
                </c:pt>
                <c:pt idx="3">
                  <c:v>15298206</c:v>
                </c:pt>
                <c:pt idx="4">
                  <c:v>16339813</c:v>
                </c:pt>
                <c:pt idx="5">
                  <c:v>13989512</c:v>
                </c:pt>
                <c:pt idx="6">
                  <c:v>14076180</c:v>
                </c:pt>
                <c:pt idx="7">
                  <c:v>14339886</c:v>
                </c:pt>
                <c:pt idx="8">
                  <c:v>12743714</c:v>
                </c:pt>
              </c:numCache>
            </c:numRef>
          </c:val>
        </c:ser>
        <c:axId val="71010944"/>
        <c:axId val="70865280"/>
      </c:barChart>
      <c:catAx>
        <c:axId val="71010944"/>
        <c:scaling>
          <c:orientation val="minMax"/>
        </c:scaling>
        <c:axPos val="b"/>
        <c:tickLblPos val="nextTo"/>
        <c:crossAx val="70865280"/>
        <c:crosses val="autoZero"/>
        <c:auto val="1"/>
        <c:lblAlgn val="ctr"/>
        <c:lblOffset val="100"/>
      </c:catAx>
      <c:valAx>
        <c:axId val="70865280"/>
        <c:scaling>
          <c:orientation val="minMax"/>
          <c:max val="17000000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Amount</a:t>
                </a:r>
              </a:p>
              <a:p>
                <a:pPr>
                  <a:defRPr/>
                </a:pPr>
                <a:r>
                  <a:rPr lang="en-US" baseline="0" dirty="0" smtClean="0"/>
                  <a:t>($) </a:t>
                </a:r>
                <a:endParaRPr lang="en-US" dirty="0"/>
              </a:p>
            </c:rich>
          </c:tx>
          <c:layout/>
        </c:title>
        <c:numFmt formatCode="#,##0" sourceLinked="1"/>
        <c:tickLblPos val="nextTo"/>
        <c:crossAx val="71010944"/>
        <c:crosses val="autoZero"/>
        <c:crossBetween val="between"/>
      </c:valAx>
      <c:dTable>
        <c:showHorzBorder val="1"/>
        <c:showVertBorder val="1"/>
        <c:showOutline val="1"/>
        <c:txPr>
          <a:bodyPr/>
          <a:lstStyle/>
          <a:p>
            <a:pPr rtl="0">
              <a:defRPr sz="900"/>
            </a:pPr>
            <a:endParaRPr lang="en-US"/>
          </a:p>
        </c:txPr>
      </c:dTable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Budgeted</c:v>
                </c:pt>
              </c:strCache>
            </c:strRef>
          </c:tx>
          <c:dPt>
            <c:idx val="8"/>
            <c:spPr>
              <a:solidFill>
                <a:srgbClr val="00B050"/>
              </a:solidFill>
            </c:spPr>
          </c:dPt>
          <c:cat>
            <c:strRef>
              <c:f>Sheet1!$A$2:$A$10</c:f>
              <c:strCache>
                <c:ptCount val="9"/>
                <c:pt idx="0">
                  <c:v>FY '11</c:v>
                </c:pt>
                <c:pt idx="1">
                  <c:v>FY '12</c:v>
                </c:pt>
                <c:pt idx="2">
                  <c:v>FY '13</c:v>
                </c:pt>
                <c:pt idx="3">
                  <c:v>FY '14</c:v>
                </c:pt>
                <c:pt idx="4">
                  <c:v>FY '15</c:v>
                </c:pt>
                <c:pt idx="5">
                  <c:v>FY '16</c:v>
                </c:pt>
                <c:pt idx="6">
                  <c:v>FY '17</c:v>
                </c:pt>
                <c:pt idx="7">
                  <c:v>FY '18</c:v>
                </c:pt>
                <c:pt idx="8">
                  <c:v>FY '19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15293613</c:v>
                </c:pt>
                <c:pt idx="1">
                  <c:v>14373555</c:v>
                </c:pt>
                <c:pt idx="2">
                  <c:v>14370334</c:v>
                </c:pt>
                <c:pt idx="3">
                  <c:v>12936604</c:v>
                </c:pt>
                <c:pt idx="4">
                  <c:v>12906266</c:v>
                </c:pt>
                <c:pt idx="5">
                  <c:v>14010813</c:v>
                </c:pt>
                <c:pt idx="6">
                  <c:v>14702793</c:v>
                </c:pt>
                <c:pt idx="7">
                  <c:v>14979977</c:v>
                </c:pt>
                <c:pt idx="8">
                  <c:v>13782543</c:v>
                </c:pt>
              </c:numCache>
            </c:numRef>
          </c:val>
        </c:ser>
        <c:axId val="71079808"/>
        <c:axId val="71081344"/>
      </c:barChart>
      <c:catAx>
        <c:axId val="71079808"/>
        <c:scaling>
          <c:orientation val="minMax"/>
        </c:scaling>
        <c:axPos val="b"/>
        <c:tickLblPos val="nextTo"/>
        <c:crossAx val="71081344"/>
        <c:crosses val="autoZero"/>
        <c:auto val="1"/>
        <c:lblAlgn val="ctr"/>
        <c:lblOffset val="100"/>
      </c:catAx>
      <c:valAx>
        <c:axId val="71081344"/>
        <c:scaling>
          <c:orientation val="minMax"/>
          <c:max val="16000000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Amount</a:t>
                </a:r>
              </a:p>
              <a:p>
                <a:pPr>
                  <a:defRPr/>
                </a:pPr>
                <a:r>
                  <a:rPr lang="en-US" baseline="0" dirty="0" smtClean="0"/>
                  <a:t>($) </a:t>
                </a:r>
                <a:endParaRPr lang="en-US" dirty="0"/>
              </a:p>
            </c:rich>
          </c:tx>
          <c:layout/>
        </c:title>
        <c:numFmt formatCode="#,##0" sourceLinked="1"/>
        <c:tickLblPos val="nextTo"/>
        <c:crossAx val="71079808"/>
        <c:crosses val="autoZero"/>
        <c:crossBetween val="between"/>
      </c:valAx>
      <c:dTable>
        <c:showHorzBorder val="1"/>
        <c:showVertBorder val="1"/>
        <c:showOutline val="1"/>
        <c:txPr>
          <a:bodyPr/>
          <a:lstStyle/>
          <a:p>
            <a:pPr rtl="0">
              <a:defRPr sz="900"/>
            </a:pPr>
            <a:endParaRPr lang="en-US"/>
          </a:p>
        </c:txPr>
      </c:dTable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Budgeted</c:v>
                </c:pt>
              </c:strCache>
            </c:strRef>
          </c:tx>
          <c:dPt>
            <c:idx val="8"/>
            <c:spPr>
              <a:solidFill>
                <a:srgbClr val="00B050"/>
              </a:solidFill>
            </c:spPr>
          </c:dPt>
          <c:cat>
            <c:strRef>
              <c:f>Sheet1!$A$2:$A$10</c:f>
              <c:strCache>
                <c:ptCount val="9"/>
                <c:pt idx="0">
                  <c:v>FY '11</c:v>
                </c:pt>
                <c:pt idx="1">
                  <c:v>FY '12</c:v>
                </c:pt>
                <c:pt idx="2">
                  <c:v>FY '13</c:v>
                </c:pt>
                <c:pt idx="3">
                  <c:v>FY '14</c:v>
                </c:pt>
                <c:pt idx="4">
                  <c:v>FY '15</c:v>
                </c:pt>
                <c:pt idx="5">
                  <c:v>FY '16</c:v>
                </c:pt>
                <c:pt idx="6">
                  <c:v>FY '17</c:v>
                </c:pt>
                <c:pt idx="7">
                  <c:v>FY '18</c:v>
                </c:pt>
                <c:pt idx="8">
                  <c:v>FY '19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4278666</c:v>
                </c:pt>
                <c:pt idx="1">
                  <c:v>3734335</c:v>
                </c:pt>
                <c:pt idx="2">
                  <c:v>3790073</c:v>
                </c:pt>
                <c:pt idx="3">
                  <c:v>4181943</c:v>
                </c:pt>
                <c:pt idx="4">
                  <c:v>5747550</c:v>
                </c:pt>
                <c:pt idx="5">
                  <c:v>4753805</c:v>
                </c:pt>
                <c:pt idx="6">
                  <c:v>4746951</c:v>
                </c:pt>
                <c:pt idx="7">
                  <c:v>4607069</c:v>
                </c:pt>
                <c:pt idx="8">
                  <c:v>3388287</c:v>
                </c:pt>
              </c:numCache>
            </c:numRef>
          </c:val>
        </c:ser>
        <c:axId val="71281280"/>
        <c:axId val="71295360"/>
      </c:barChart>
      <c:catAx>
        <c:axId val="71281280"/>
        <c:scaling>
          <c:orientation val="minMax"/>
        </c:scaling>
        <c:axPos val="b"/>
        <c:tickLblPos val="nextTo"/>
        <c:crossAx val="71295360"/>
        <c:crosses val="autoZero"/>
        <c:auto val="1"/>
        <c:lblAlgn val="ctr"/>
        <c:lblOffset val="100"/>
      </c:catAx>
      <c:valAx>
        <c:axId val="71295360"/>
        <c:scaling>
          <c:orientation val="minMax"/>
          <c:max val="60000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Amount</a:t>
                </a:r>
              </a:p>
              <a:p>
                <a:pPr>
                  <a:defRPr/>
                </a:pPr>
                <a:r>
                  <a:rPr lang="en-US" baseline="0" dirty="0" smtClean="0"/>
                  <a:t>($) </a:t>
                </a:r>
                <a:endParaRPr lang="en-US" dirty="0"/>
              </a:p>
            </c:rich>
          </c:tx>
          <c:layout/>
        </c:title>
        <c:numFmt formatCode="#,##0" sourceLinked="1"/>
        <c:tickLblPos val="nextTo"/>
        <c:crossAx val="71281280"/>
        <c:crosses val="autoZero"/>
        <c:crossBetween val="between"/>
      </c:valAx>
      <c:dTable>
        <c:showHorzBorder val="1"/>
        <c:showVertBorder val="1"/>
        <c:showOutline val="1"/>
      </c:dTable>
    </c:plotArea>
    <c:legend>
      <c:legendPos val="r"/>
      <c:layout/>
    </c:legend>
    <c:plotVisOnly val="1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pPr>
              <a:solidFill>
                <a:srgbClr val="00B050"/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outEnd"/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Personal Services</c:v>
                </c:pt>
                <c:pt idx="1">
                  <c:v>Materials &amp; Supplies</c:v>
                </c:pt>
                <c:pt idx="2">
                  <c:v>Other Services &amp; Charges</c:v>
                </c:pt>
                <c:pt idx="3">
                  <c:v>Capital Outlay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59195342</c:v>
                </c:pt>
                <c:pt idx="1">
                  <c:v>12743714</c:v>
                </c:pt>
                <c:pt idx="2">
                  <c:v>13782543</c:v>
                </c:pt>
                <c:pt idx="3">
                  <c:v>3388287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4971297942595849"/>
          <c:y val="0.39287202736021726"/>
          <c:w val="0.19114723562780481"/>
          <c:h val="0.21425594527956734"/>
        </c:manualLayout>
      </c:layout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Budgeted</c:v>
                </c:pt>
              </c:strCache>
            </c:strRef>
          </c:tx>
          <c:dPt>
            <c:idx val="8"/>
            <c:spPr>
              <a:solidFill>
                <a:srgbClr val="00B050"/>
              </a:solidFill>
            </c:spPr>
          </c:dPt>
          <c:cat>
            <c:strRef>
              <c:f>Sheet1!$A$2:$A$10</c:f>
              <c:strCache>
                <c:ptCount val="9"/>
                <c:pt idx="0">
                  <c:v>FY '11</c:v>
                </c:pt>
                <c:pt idx="1">
                  <c:v>FY '12</c:v>
                </c:pt>
                <c:pt idx="2">
                  <c:v>FY '13</c:v>
                </c:pt>
                <c:pt idx="3">
                  <c:v>FY '14</c:v>
                </c:pt>
                <c:pt idx="4">
                  <c:v>FY '15</c:v>
                </c:pt>
                <c:pt idx="5">
                  <c:v>FY '16</c:v>
                </c:pt>
                <c:pt idx="6">
                  <c:v>FY '17</c:v>
                </c:pt>
                <c:pt idx="7">
                  <c:v>FY '18</c:v>
                </c:pt>
                <c:pt idx="8">
                  <c:v>FY '19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88843245</c:v>
                </c:pt>
                <c:pt idx="1">
                  <c:v>89811735</c:v>
                </c:pt>
                <c:pt idx="2">
                  <c:v>91044839</c:v>
                </c:pt>
                <c:pt idx="3">
                  <c:v>90536336</c:v>
                </c:pt>
                <c:pt idx="4">
                  <c:v>90751719</c:v>
                </c:pt>
                <c:pt idx="5">
                  <c:v>90583542</c:v>
                </c:pt>
                <c:pt idx="6">
                  <c:v>91369718</c:v>
                </c:pt>
                <c:pt idx="7">
                  <c:v>91254448</c:v>
                </c:pt>
                <c:pt idx="8">
                  <c:v>89109893</c:v>
                </c:pt>
              </c:numCache>
            </c:numRef>
          </c:val>
        </c:ser>
        <c:axId val="71241088"/>
        <c:axId val="71297280"/>
      </c:barChart>
      <c:catAx>
        <c:axId val="71241088"/>
        <c:scaling>
          <c:orientation val="minMax"/>
        </c:scaling>
        <c:axPos val="b"/>
        <c:tickLblPos val="nextTo"/>
        <c:crossAx val="71297280"/>
        <c:crosses val="autoZero"/>
        <c:auto val="1"/>
        <c:lblAlgn val="ctr"/>
        <c:lblOffset val="100"/>
      </c:catAx>
      <c:valAx>
        <c:axId val="71297280"/>
        <c:scaling>
          <c:orientation val="minMax"/>
          <c:max val="96000000"/>
          <c:min val="820000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Amount</a:t>
                </a:r>
              </a:p>
              <a:p>
                <a:pPr>
                  <a:defRPr/>
                </a:pPr>
                <a:r>
                  <a:rPr lang="en-US" baseline="0"/>
                  <a:t>($) </a:t>
                </a:r>
                <a:endParaRPr lang="en-US"/>
              </a:p>
            </c:rich>
          </c:tx>
          <c:layout/>
        </c:title>
        <c:numFmt formatCode="#,##0" sourceLinked="1"/>
        <c:tickLblPos val="nextTo"/>
        <c:crossAx val="71241088"/>
        <c:crosses val="autoZero"/>
        <c:crossBetween val="between"/>
      </c:valAx>
      <c:dTable>
        <c:showHorzBorder val="1"/>
        <c:showVertBorder val="1"/>
        <c:showOutline val="1"/>
        <c:txPr>
          <a:bodyPr/>
          <a:lstStyle/>
          <a:p>
            <a:pPr rtl="0">
              <a:defRPr sz="900"/>
            </a:pPr>
            <a:endParaRPr lang="en-US"/>
          </a:p>
        </c:txPr>
      </c:dTable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pPr>
              <a:solidFill>
                <a:srgbClr val="00B050"/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outEnd"/>
            <c:showPercent val="1"/>
            <c:showLeaderLines val="1"/>
          </c:dLbls>
          <c:cat>
            <c:strRef>
              <c:f>Sheet1!$A$2:$A$10</c:f>
              <c:strCache>
                <c:ptCount val="9"/>
                <c:pt idx="0">
                  <c:v>Police</c:v>
                </c:pt>
                <c:pt idx="1">
                  <c:v>Fire</c:v>
                </c:pt>
                <c:pt idx="2">
                  <c:v>Public Works</c:v>
                </c:pt>
                <c:pt idx="3">
                  <c:v>Field Utilities</c:v>
                </c:pt>
                <c:pt idx="4">
                  <c:v>Water/Wastewater</c:v>
                </c:pt>
                <c:pt idx="5">
                  <c:v>Parks &amp; Rec</c:v>
                </c:pt>
                <c:pt idx="6">
                  <c:v>Waurika Payment</c:v>
                </c:pt>
                <c:pt idx="7">
                  <c:v>Finance</c:v>
                </c:pt>
                <c:pt idx="8">
                  <c:v>All Other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20584847</c:v>
                </c:pt>
                <c:pt idx="1">
                  <c:v>12821247</c:v>
                </c:pt>
                <c:pt idx="2">
                  <c:v>13059738</c:v>
                </c:pt>
                <c:pt idx="3">
                  <c:v>9026787</c:v>
                </c:pt>
                <c:pt idx="4">
                  <c:v>4162364</c:v>
                </c:pt>
                <c:pt idx="5">
                  <c:v>5430793</c:v>
                </c:pt>
                <c:pt idx="6" formatCode="General">
                  <c:v>3436539</c:v>
                </c:pt>
                <c:pt idx="7" formatCode="General">
                  <c:v>2317571</c:v>
                </c:pt>
                <c:pt idx="8" formatCode="General">
                  <c:v>18270007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9032459148251633"/>
          <c:y val="0.31757655293088444"/>
          <c:w val="0.14919153754974179"/>
          <c:h val="0.37494790423924379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City Sales Tax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FY '14 Actual</c:v>
                </c:pt>
                <c:pt idx="1">
                  <c:v>FY '15 Actual</c:v>
                </c:pt>
                <c:pt idx="2">
                  <c:v>FY '16 Actual</c:v>
                </c:pt>
                <c:pt idx="3">
                  <c:v>FY '17 Actual</c:v>
                </c:pt>
                <c:pt idx="4">
                  <c:v>FY '18 Projected</c:v>
                </c:pt>
                <c:pt idx="5">
                  <c:v>FY '19 Budget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21708609</c:v>
                </c:pt>
                <c:pt idx="1">
                  <c:v>22248328</c:v>
                </c:pt>
                <c:pt idx="2">
                  <c:v>21131232</c:v>
                </c:pt>
                <c:pt idx="3">
                  <c:v>20832981</c:v>
                </c:pt>
                <c:pt idx="4">
                  <c:v>20755954</c:v>
                </c:pt>
                <c:pt idx="5">
                  <c:v>20916415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Other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FY '14 Actual</c:v>
                </c:pt>
                <c:pt idx="1">
                  <c:v>FY '15 Actual</c:v>
                </c:pt>
                <c:pt idx="2">
                  <c:v>FY '16 Actual</c:v>
                </c:pt>
                <c:pt idx="3">
                  <c:v>FY '17 Actual</c:v>
                </c:pt>
                <c:pt idx="4">
                  <c:v>FY '18 Projected</c:v>
                </c:pt>
                <c:pt idx="5">
                  <c:v>FY '19 Budget</c:v>
                </c:pt>
              </c:strCache>
            </c:strRef>
          </c:cat>
          <c:val>
            <c:numRef>
              <c:f>Sheet1!$C$2:$C$7</c:f>
              <c:numCache>
                <c:formatCode>#,##0</c:formatCode>
                <c:ptCount val="6"/>
                <c:pt idx="0">
                  <c:v>3343695</c:v>
                </c:pt>
                <c:pt idx="1">
                  <c:v>2465117</c:v>
                </c:pt>
                <c:pt idx="2">
                  <c:v>3576260</c:v>
                </c:pt>
                <c:pt idx="3">
                  <c:v>3080549</c:v>
                </c:pt>
                <c:pt idx="4">
                  <c:v>3475299</c:v>
                </c:pt>
                <c:pt idx="5">
                  <c:v>3684459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Franchise Tax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Sheet1!$A$2:$A$7</c:f>
              <c:strCache>
                <c:ptCount val="6"/>
                <c:pt idx="0">
                  <c:v>FY '14 Actual</c:v>
                </c:pt>
                <c:pt idx="1">
                  <c:v>FY '15 Actual</c:v>
                </c:pt>
                <c:pt idx="2">
                  <c:v>FY '16 Actual</c:v>
                </c:pt>
                <c:pt idx="3">
                  <c:v>FY '17 Actual</c:v>
                </c:pt>
                <c:pt idx="4">
                  <c:v>FY '18 Projected</c:v>
                </c:pt>
                <c:pt idx="5">
                  <c:v>FY '19 Budget</c:v>
                </c:pt>
              </c:strCache>
            </c:strRef>
          </c:cat>
          <c:val>
            <c:numRef>
              <c:f>Sheet1!$D$2:$D$7</c:f>
              <c:numCache>
                <c:formatCode>#,##0</c:formatCode>
                <c:ptCount val="6"/>
                <c:pt idx="0">
                  <c:v>2359898</c:v>
                </c:pt>
                <c:pt idx="1">
                  <c:v>2511675</c:v>
                </c:pt>
                <c:pt idx="2">
                  <c:v>2330781</c:v>
                </c:pt>
                <c:pt idx="3">
                  <c:v>2380888</c:v>
                </c:pt>
                <c:pt idx="4">
                  <c:v>2515445</c:v>
                </c:pt>
                <c:pt idx="5">
                  <c:v>2446070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Police Fines/Bonds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FY '14 Actual</c:v>
                </c:pt>
                <c:pt idx="1">
                  <c:v>FY '15 Actual</c:v>
                </c:pt>
                <c:pt idx="2">
                  <c:v>FY '16 Actual</c:v>
                </c:pt>
                <c:pt idx="3">
                  <c:v>FY '17 Actual</c:v>
                </c:pt>
                <c:pt idx="4">
                  <c:v>FY '18 Projected</c:v>
                </c:pt>
                <c:pt idx="5">
                  <c:v>FY '19 Budget</c:v>
                </c:pt>
              </c:strCache>
            </c:strRef>
          </c:cat>
          <c:val>
            <c:numRef>
              <c:f>Sheet1!$E$2:$E$7</c:f>
              <c:numCache>
                <c:formatCode>#,##0</c:formatCode>
                <c:ptCount val="6"/>
                <c:pt idx="0">
                  <c:v>2594446</c:v>
                </c:pt>
                <c:pt idx="1">
                  <c:v>2269789</c:v>
                </c:pt>
                <c:pt idx="2">
                  <c:v>1907755</c:v>
                </c:pt>
                <c:pt idx="3">
                  <c:v>1949929</c:v>
                </c:pt>
                <c:pt idx="4">
                  <c:v>2006770</c:v>
                </c:pt>
                <c:pt idx="5">
                  <c:v>2297877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Use Tax</c:v>
                </c:pt>
              </c:strCache>
            </c:strRef>
          </c:tx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4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5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cat>
            <c:strRef>
              <c:f>Sheet1!$A$2:$A$7</c:f>
              <c:strCache>
                <c:ptCount val="6"/>
                <c:pt idx="0">
                  <c:v>FY '14 Actual</c:v>
                </c:pt>
                <c:pt idx="1">
                  <c:v>FY '15 Actual</c:v>
                </c:pt>
                <c:pt idx="2">
                  <c:v>FY '16 Actual</c:v>
                </c:pt>
                <c:pt idx="3">
                  <c:v>FY '17 Actual</c:v>
                </c:pt>
                <c:pt idx="4">
                  <c:v>FY '18 Projected</c:v>
                </c:pt>
                <c:pt idx="5">
                  <c:v>FY '19 Budget</c:v>
                </c:pt>
              </c:strCache>
            </c:strRef>
          </c:cat>
          <c:val>
            <c:numRef>
              <c:f>Sheet1!$F$2:$F$7</c:f>
              <c:numCache>
                <c:formatCode>#,##0</c:formatCode>
                <c:ptCount val="6"/>
                <c:pt idx="0">
                  <c:v>2547382</c:v>
                </c:pt>
                <c:pt idx="1">
                  <c:v>2106676</c:v>
                </c:pt>
                <c:pt idx="2">
                  <c:v>2187946</c:v>
                </c:pt>
                <c:pt idx="3">
                  <c:v>2265434</c:v>
                </c:pt>
                <c:pt idx="4">
                  <c:v>3028174</c:v>
                </c:pt>
                <c:pt idx="5">
                  <c:v>2969320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Vehicle License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FY '14 Actual</c:v>
                </c:pt>
                <c:pt idx="1">
                  <c:v>FY '15 Actual</c:v>
                </c:pt>
                <c:pt idx="2">
                  <c:v>FY '16 Actual</c:v>
                </c:pt>
                <c:pt idx="3">
                  <c:v>FY '17 Actual</c:v>
                </c:pt>
                <c:pt idx="4">
                  <c:v>FY '18 Projected</c:v>
                </c:pt>
                <c:pt idx="5">
                  <c:v>FY '19 Budget</c:v>
                </c:pt>
              </c:strCache>
            </c:strRef>
          </c:cat>
          <c:val>
            <c:numRef>
              <c:f>Sheet1!$G$2:$G$7</c:f>
              <c:numCache>
                <c:formatCode>#,##0</c:formatCode>
                <c:ptCount val="6"/>
                <c:pt idx="0">
                  <c:v>755820</c:v>
                </c:pt>
                <c:pt idx="1">
                  <c:v>738340</c:v>
                </c:pt>
                <c:pt idx="2">
                  <c:v>708219</c:v>
                </c:pt>
                <c:pt idx="3">
                  <c:v>715555</c:v>
                </c:pt>
                <c:pt idx="4">
                  <c:v>565904</c:v>
                </c:pt>
                <c:pt idx="5">
                  <c:v>631126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Tobacco Tax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Sheet1!$A$2:$A$7</c:f>
              <c:strCache>
                <c:ptCount val="6"/>
                <c:pt idx="0">
                  <c:v>FY '14 Actual</c:v>
                </c:pt>
                <c:pt idx="1">
                  <c:v>FY '15 Actual</c:v>
                </c:pt>
                <c:pt idx="2">
                  <c:v>FY '16 Actual</c:v>
                </c:pt>
                <c:pt idx="3">
                  <c:v>FY '17 Actual</c:v>
                </c:pt>
                <c:pt idx="4">
                  <c:v>FY '18 Projected</c:v>
                </c:pt>
                <c:pt idx="5">
                  <c:v>FY '19 Budget</c:v>
                </c:pt>
              </c:strCache>
            </c:strRef>
          </c:cat>
          <c:val>
            <c:numRef>
              <c:f>Sheet1!$H$2:$H$7</c:f>
              <c:numCache>
                <c:formatCode>#,##0</c:formatCode>
                <c:ptCount val="6"/>
                <c:pt idx="0">
                  <c:v>531053</c:v>
                </c:pt>
                <c:pt idx="1">
                  <c:v>533495</c:v>
                </c:pt>
                <c:pt idx="2">
                  <c:v>542680</c:v>
                </c:pt>
                <c:pt idx="3">
                  <c:v>536412</c:v>
                </c:pt>
                <c:pt idx="4">
                  <c:v>467131</c:v>
                </c:pt>
                <c:pt idx="5">
                  <c:v>497215</c:v>
                </c:pt>
              </c:numCache>
            </c:numRef>
          </c:val>
        </c:ser>
        <c:overlap val="100"/>
        <c:axId val="42411136"/>
        <c:axId val="42412672"/>
      </c:barChart>
      <c:catAx>
        <c:axId val="4241113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42412672"/>
        <c:crosses val="autoZero"/>
        <c:auto val="1"/>
        <c:lblAlgn val="ctr"/>
        <c:lblOffset val="100"/>
      </c:catAx>
      <c:valAx>
        <c:axId val="42412672"/>
        <c:scaling>
          <c:orientation val="minMax"/>
          <c:max val="350000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Amount </a:t>
                </a:r>
              </a:p>
              <a:p>
                <a:pPr>
                  <a:defRPr/>
                </a:pPr>
                <a:r>
                  <a:rPr lang="en-US" dirty="0" smtClean="0"/>
                  <a:t>($)</a:t>
                </a:r>
                <a:endParaRPr lang="en-US" dirty="0"/>
              </a:p>
            </c:rich>
          </c:tx>
          <c:layout/>
        </c:title>
        <c:numFmt formatCode="#,##0" sourceLinked="1"/>
        <c:tickLblPos val="nextTo"/>
        <c:crossAx val="42411136"/>
        <c:crosses val="autoZero"/>
        <c:crossBetween val="between"/>
      </c:valAx>
      <c:dTable>
        <c:showHorzBorder val="1"/>
        <c:showVertBorder val="1"/>
        <c:showOutline val="1"/>
        <c:txPr>
          <a:bodyPr/>
          <a:lstStyle/>
          <a:p>
            <a:pPr rtl="0">
              <a:defRPr sz="850"/>
            </a:pPr>
            <a:endParaRPr lang="en-US"/>
          </a:p>
        </c:txPr>
      </c:dTable>
    </c:plotArea>
    <c:legend>
      <c:legendPos val="r"/>
      <c:layout>
        <c:manualLayout>
          <c:xMode val="edge"/>
          <c:yMode val="edge"/>
          <c:x val="0.83333541119860099"/>
          <c:y val="0.27503125745645429"/>
          <c:w val="0.15163730046039367"/>
          <c:h val="0.4499374850870913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FY '12</c:v>
                </c:pt>
                <c:pt idx="1">
                  <c:v>FY '13</c:v>
                </c:pt>
                <c:pt idx="2">
                  <c:v>FY '14</c:v>
                </c:pt>
                <c:pt idx="3">
                  <c:v>FY '15 </c:v>
                </c:pt>
                <c:pt idx="4">
                  <c:v>FY '16</c:v>
                </c:pt>
                <c:pt idx="5">
                  <c:v>FY '17</c:v>
                </c:pt>
                <c:pt idx="6">
                  <c:v>FY '18 Projected</c:v>
                </c:pt>
                <c:pt idx="7">
                  <c:v>FY '19 Budget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44187777</c:v>
                </c:pt>
                <c:pt idx="1">
                  <c:v>43273328</c:v>
                </c:pt>
                <c:pt idx="2">
                  <c:v>44976646</c:v>
                </c:pt>
                <c:pt idx="3">
                  <c:v>45694939</c:v>
                </c:pt>
                <c:pt idx="4">
                  <c:v>45339853</c:v>
                </c:pt>
                <c:pt idx="5">
                  <c:v>44673718</c:v>
                </c:pt>
                <c:pt idx="6">
                  <c:v>43695368</c:v>
                </c:pt>
                <c:pt idx="7">
                  <c:v>43159094</c:v>
                </c:pt>
              </c:numCache>
            </c:numRef>
          </c:val>
        </c:ser>
        <c:marker val="1"/>
        <c:axId val="38025088"/>
        <c:axId val="38026624"/>
      </c:lineChart>
      <c:catAx>
        <c:axId val="38025088"/>
        <c:scaling>
          <c:orientation val="minMax"/>
        </c:scaling>
        <c:axPos val="b"/>
        <c:tickLblPos val="nextTo"/>
        <c:crossAx val="38026624"/>
        <c:crosses val="autoZero"/>
        <c:auto val="1"/>
        <c:lblAlgn val="ctr"/>
        <c:lblOffset val="100"/>
      </c:catAx>
      <c:valAx>
        <c:axId val="38026624"/>
        <c:scaling>
          <c:orientation val="minMax"/>
          <c:max val="50000000"/>
          <c:min val="250000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Amount </a:t>
                </a:r>
              </a:p>
              <a:p>
                <a:pPr>
                  <a:defRPr/>
                </a:pPr>
                <a:r>
                  <a:rPr lang="en-US" dirty="0" smtClean="0"/>
                  <a:t>($)</a:t>
                </a:r>
                <a:endParaRPr lang="en-US" dirty="0"/>
              </a:p>
            </c:rich>
          </c:tx>
          <c:layout/>
        </c:title>
        <c:numFmt formatCode="#,##0" sourceLinked="1"/>
        <c:tickLblPos val="nextTo"/>
        <c:crossAx val="38025088"/>
        <c:crosses val="autoZero"/>
        <c:crossBetween val="between"/>
      </c:valAx>
      <c:dTable>
        <c:showHorzBorder val="1"/>
        <c:showVertBorder val="1"/>
        <c:showOutline val="1"/>
        <c:txPr>
          <a:bodyPr/>
          <a:lstStyle/>
          <a:p>
            <a:pPr rtl="0">
              <a:defRPr sz="1000" b="1"/>
            </a:pPr>
            <a:endParaRPr lang="en-US"/>
          </a:p>
        </c:txPr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areaChart>
        <c:grouping val="stacked"/>
        <c:ser>
          <c:idx val="0"/>
          <c:order val="0"/>
          <c:tx>
            <c:strRef>
              <c:f>'Sheet1'!$B$1</c:f>
              <c:strCache>
                <c:ptCount val="1"/>
                <c:pt idx="0">
                  <c:v>Water</c:v>
                </c:pt>
              </c:strCache>
            </c:strRef>
          </c:tx>
          <c:cat>
            <c:strRef>
              <c:f>'Sheet1'!$A$2:$A$7</c:f>
              <c:strCache>
                <c:ptCount val="6"/>
                <c:pt idx="0">
                  <c:v>FY '14 Actual</c:v>
                </c:pt>
                <c:pt idx="1">
                  <c:v>FY '15 Actual</c:v>
                </c:pt>
                <c:pt idx="2">
                  <c:v>FY '16 Actual</c:v>
                </c:pt>
                <c:pt idx="3">
                  <c:v>FY '17 Actual</c:v>
                </c:pt>
                <c:pt idx="4">
                  <c:v>FY  '18 Projected</c:v>
                </c:pt>
                <c:pt idx="5">
                  <c:v>FY '19 Budget</c:v>
                </c:pt>
              </c:strCache>
            </c:strRef>
          </c:cat>
          <c:val>
            <c:numRef>
              <c:f>'Sheet1'!$B$2:$B$7</c:f>
              <c:numCache>
                <c:formatCode>#,##0</c:formatCode>
                <c:ptCount val="6"/>
                <c:pt idx="0">
                  <c:v>18478582</c:v>
                </c:pt>
                <c:pt idx="1">
                  <c:v>17395581</c:v>
                </c:pt>
                <c:pt idx="2">
                  <c:v>16947913</c:v>
                </c:pt>
                <c:pt idx="3">
                  <c:v>17273129</c:v>
                </c:pt>
                <c:pt idx="4">
                  <c:v>15640959</c:v>
                </c:pt>
                <c:pt idx="5">
                  <c:v>16798959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Sewer</c:v>
                </c:pt>
              </c:strCache>
            </c:strRef>
          </c:tx>
          <c:cat>
            <c:strRef>
              <c:f>'Sheet1'!$A$2:$A$7</c:f>
              <c:strCache>
                <c:ptCount val="6"/>
                <c:pt idx="0">
                  <c:v>FY '14 Actual</c:v>
                </c:pt>
                <c:pt idx="1">
                  <c:v>FY '15 Actual</c:v>
                </c:pt>
                <c:pt idx="2">
                  <c:v>FY '16 Actual</c:v>
                </c:pt>
                <c:pt idx="3">
                  <c:v>FY '17 Actual</c:v>
                </c:pt>
                <c:pt idx="4">
                  <c:v>FY  '18 Projected</c:v>
                </c:pt>
                <c:pt idx="5">
                  <c:v>FY '19 Budget</c:v>
                </c:pt>
              </c:strCache>
            </c:strRef>
          </c:cat>
          <c:val>
            <c:numRef>
              <c:f>'Sheet1'!$C$2:$C$7</c:f>
              <c:numCache>
                <c:formatCode>#,##0</c:formatCode>
                <c:ptCount val="6"/>
                <c:pt idx="0">
                  <c:v>8544156</c:v>
                </c:pt>
                <c:pt idx="1">
                  <c:v>8421052</c:v>
                </c:pt>
                <c:pt idx="2">
                  <c:v>8321496</c:v>
                </c:pt>
                <c:pt idx="3">
                  <c:v>8471985</c:v>
                </c:pt>
                <c:pt idx="4">
                  <c:v>8091751</c:v>
                </c:pt>
                <c:pt idx="5">
                  <c:v>8412893</c:v>
                </c:pt>
              </c:numCache>
            </c:numRef>
          </c:val>
        </c:ser>
        <c:ser>
          <c:idx val="2"/>
          <c:order val="2"/>
          <c:tx>
            <c:strRef>
              <c:f>'Sheet1'!$D$1</c:f>
              <c:strCache>
                <c:ptCount val="1"/>
                <c:pt idx="0">
                  <c:v>Refuse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cat>
            <c:strRef>
              <c:f>'Sheet1'!$A$2:$A$7</c:f>
              <c:strCache>
                <c:ptCount val="6"/>
                <c:pt idx="0">
                  <c:v>FY '14 Actual</c:v>
                </c:pt>
                <c:pt idx="1">
                  <c:v>FY '15 Actual</c:v>
                </c:pt>
                <c:pt idx="2">
                  <c:v>FY '16 Actual</c:v>
                </c:pt>
                <c:pt idx="3">
                  <c:v>FY '17 Actual</c:v>
                </c:pt>
                <c:pt idx="4">
                  <c:v>FY  '18 Projected</c:v>
                </c:pt>
                <c:pt idx="5">
                  <c:v>FY '19 Budget</c:v>
                </c:pt>
              </c:strCache>
            </c:strRef>
          </c:cat>
          <c:val>
            <c:numRef>
              <c:f>'Sheet1'!$D$2:$D$7</c:f>
              <c:numCache>
                <c:formatCode>#,##0</c:formatCode>
                <c:ptCount val="6"/>
                <c:pt idx="0">
                  <c:v>9727380</c:v>
                </c:pt>
                <c:pt idx="1">
                  <c:v>9820516</c:v>
                </c:pt>
                <c:pt idx="2">
                  <c:v>9843853</c:v>
                </c:pt>
                <c:pt idx="3">
                  <c:v>10520362</c:v>
                </c:pt>
                <c:pt idx="4">
                  <c:v>9812009</c:v>
                </c:pt>
                <c:pt idx="5">
                  <c:v>10086311</c:v>
                </c:pt>
              </c:numCache>
            </c:numRef>
          </c:val>
        </c:ser>
        <c:axId val="52606464"/>
        <c:axId val="52608000"/>
      </c:areaChart>
      <c:catAx>
        <c:axId val="52606464"/>
        <c:scaling>
          <c:orientation val="minMax"/>
        </c:scaling>
        <c:axPos val="b"/>
        <c:numFmt formatCode="m/d/yyyy" sourceLinked="1"/>
        <c:tickLblPos val="nextTo"/>
        <c:crossAx val="52608000"/>
        <c:crosses val="autoZero"/>
        <c:auto val="1"/>
        <c:lblAlgn val="ctr"/>
        <c:lblOffset val="100"/>
      </c:catAx>
      <c:valAx>
        <c:axId val="5260800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Amount </a:t>
                </a:r>
              </a:p>
              <a:p>
                <a:pPr>
                  <a:defRPr/>
                </a:pPr>
                <a:r>
                  <a:rPr lang="en-US" dirty="0" smtClean="0"/>
                  <a:t>($)</a:t>
                </a:r>
                <a:endParaRPr lang="en-US" dirty="0"/>
              </a:p>
            </c:rich>
          </c:tx>
          <c:layout/>
        </c:title>
        <c:numFmt formatCode="#,##0" sourceLinked="1"/>
        <c:tickLblPos val="nextTo"/>
        <c:crossAx val="52606464"/>
        <c:crosses val="autoZero"/>
        <c:crossBetween val="midCat"/>
      </c:valAx>
      <c:dTable>
        <c:showHorzBorder val="1"/>
        <c:showVertBorder val="1"/>
        <c:showOutline val="1"/>
        <c:txPr>
          <a:bodyPr/>
          <a:lstStyle/>
          <a:p>
            <a:pPr rtl="0">
              <a:defRPr sz="900"/>
            </a:pPr>
            <a:endParaRPr lang="en-US"/>
          </a:p>
        </c:txPr>
      </c:dTable>
    </c:plotArea>
    <c:legend>
      <c:legendPos val="r"/>
      <c:layout/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Water Accounts</c:v>
                </c:pt>
              </c:strCache>
            </c:strRef>
          </c:tx>
          <c:dLbls>
            <c:spPr>
              <a:solidFill>
                <a:srgbClr val="FF0000"/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Sheet1!$A$2:$A$13</c:f>
              <c:strCache>
                <c:ptCount val="12"/>
                <c:pt idx="0">
                  <c:v>Jan (2007)</c:v>
                </c:pt>
                <c:pt idx="1">
                  <c:v>Jan (2008)</c:v>
                </c:pt>
                <c:pt idx="2">
                  <c:v>Jan (2009)</c:v>
                </c:pt>
                <c:pt idx="3">
                  <c:v>Jan (2010)</c:v>
                </c:pt>
                <c:pt idx="4">
                  <c:v>Jan (2011)</c:v>
                </c:pt>
                <c:pt idx="5">
                  <c:v>Jan (2012)</c:v>
                </c:pt>
                <c:pt idx="6">
                  <c:v>Jan (2013)</c:v>
                </c:pt>
                <c:pt idx="7">
                  <c:v>Jan (2014)</c:v>
                </c:pt>
                <c:pt idx="8">
                  <c:v>Jan (2015)</c:v>
                </c:pt>
                <c:pt idx="9">
                  <c:v>Jan (2016)</c:v>
                </c:pt>
                <c:pt idx="10">
                  <c:v>Jan (2017)</c:v>
                </c:pt>
                <c:pt idx="11">
                  <c:v>Jan (2018)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28237</c:v>
                </c:pt>
                <c:pt idx="1">
                  <c:v>28408</c:v>
                </c:pt>
                <c:pt idx="2">
                  <c:v>28421</c:v>
                </c:pt>
                <c:pt idx="3">
                  <c:v>29151</c:v>
                </c:pt>
                <c:pt idx="4">
                  <c:v>29047</c:v>
                </c:pt>
                <c:pt idx="5">
                  <c:v>28946</c:v>
                </c:pt>
                <c:pt idx="6">
                  <c:v>28573</c:v>
                </c:pt>
                <c:pt idx="7">
                  <c:v>28357</c:v>
                </c:pt>
                <c:pt idx="8">
                  <c:v>28353</c:v>
                </c:pt>
                <c:pt idx="9">
                  <c:v>28175</c:v>
                </c:pt>
                <c:pt idx="10">
                  <c:v>28087</c:v>
                </c:pt>
                <c:pt idx="11">
                  <c:v>27924</c:v>
                </c:pt>
              </c:numCache>
            </c:numRef>
          </c:val>
        </c:ser>
        <c:axId val="53766400"/>
        <c:axId val="67954944"/>
      </c:barChart>
      <c:catAx>
        <c:axId val="537664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Years (In</a:t>
                </a:r>
                <a:r>
                  <a:rPr lang="en-US" baseline="0"/>
                  <a:t> Terms of January)</a:t>
                </a:r>
                <a:endParaRPr lang="en-US"/>
              </a:p>
            </c:rich>
          </c:tx>
          <c:layout/>
        </c:title>
        <c:tickLblPos val="nextTo"/>
        <c:crossAx val="67954944"/>
        <c:crosses val="autoZero"/>
        <c:auto val="1"/>
        <c:lblAlgn val="ctr"/>
        <c:lblOffset val="100"/>
      </c:catAx>
      <c:valAx>
        <c:axId val="67954944"/>
        <c:scaling>
          <c:orientation val="minMax"/>
          <c:max val="29250"/>
          <c:min val="2725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Number</a:t>
                </a:r>
                <a:r>
                  <a:rPr lang="en-US" baseline="0" dirty="0"/>
                  <a:t> of </a:t>
                </a:r>
              </a:p>
              <a:p>
                <a:pPr>
                  <a:defRPr/>
                </a:pPr>
                <a:r>
                  <a:rPr lang="en-US" baseline="0" dirty="0"/>
                  <a:t>Water </a:t>
                </a:r>
                <a:r>
                  <a:rPr lang="en-US" baseline="0" dirty="0" smtClean="0"/>
                  <a:t>Accounts</a:t>
                </a:r>
                <a:endParaRPr lang="en-US" baseline="0" dirty="0"/>
              </a:p>
            </c:rich>
          </c:tx>
          <c:layout/>
        </c:title>
        <c:numFmt formatCode="#,##0" sourceLinked="1"/>
        <c:tickLblPos val="nextTo"/>
        <c:crossAx val="5376640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Grants &amp; Special Revenues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FY '14 Actual</c:v>
                </c:pt>
                <c:pt idx="1">
                  <c:v>FY '15 Actual</c:v>
                </c:pt>
                <c:pt idx="2">
                  <c:v>FY '16 Actual</c:v>
                </c:pt>
                <c:pt idx="3">
                  <c:v>FY '17 Actual</c:v>
                </c:pt>
                <c:pt idx="4">
                  <c:v>FY '18 Projected</c:v>
                </c:pt>
                <c:pt idx="5">
                  <c:v>FY '19 Budget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37048908</c:v>
                </c:pt>
                <c:pt idx="1">
                  <c:v>22868428</c:v>
                </c:pt>
                <c:pt idx="2">
                  <c:v>31940468</c:v>
                </c:pt>
                <c:pt idx="3">
                  <c:v>39093969</c:v>
                </c:pt>
                <c:pt idx="4">
                  <c:v>29789842</c:v>
                </c:pt>
                <c:pt idx="5">
                  <c:v>30637237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Sewer System Rehab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FY '14 Actual</c:v>
                </c:pt>
                <c:pt idx="1">
                  <c:v>FY '15 Actual</c:v>
                </c:pt>
                <c:pt idx="2">
                  <c:v>FY '16 Actual</c:v>
                </c:pt>
                <c:pt idx="3">
                  <c:v>FY '17 Actual</c:v>
                </c:pt>
                <c:pt idx="4">
                  <c:v>FY '18 Projected</c:v>
                </c:pt>
                <c:pt idx="5">
                  <c:v>FY '19 Budget</c:v>
                </c:pt>
              </c:strCache>
            </c:strRef>
          </c:cat>
          <c:val>
            <c:numRef>
              <c:f>Sheet1!$C$2:$C$7</c:f>
              <c:numCache>
                <c:formatCode>#,##0</c:formatCode>
                <c:ptCount val="6"/>
                <c:pt idx="0">
                  <c:v>6592382</c:v>
                </c:pt>
                <c:pt idx="1">
                  <c:v>8276781</c:v>
                </c:pt>
                <c:pt idx="2">
                  <c:v>3506253</c:v>
                </c:pt>
                <c:pt idx="3">
                  <c:v>3109869</c:v>
                </c:pt>
                <c:pt idx="4">
                  <c:v>6291659</c:v>
                </c:pt>
                <c:pt idx="5">
                  <c:v>5407150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Waurika Surcharge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Sheet1!$A$2:$A$7</c:f>
              <c:strCache>
                <c:ptCount val="6"/>
                <c:pt idx="0">
                  <c:v>FY '14 Actual</c:v>
                </c:pt>
                <c:pt idx="1">
                  <c:v>FY '15 Actual</c:v>
                </c:pt>
                <c:pt idx="2">
                  <c:v>FY '16 Actual</c:v>
                </c:pt>
                <c:pt idx="3">
                  <c:v>FY '17 Actual</c:v>
                </c:pt>
                <c:pt idx="4">
                  <c:v>FY '18 Projected</c:v>
                </c:pt>
                <c:pt idx="5">
                  <c:v>FY '19 Budget</c:v>
                </c:pt>
              </c:strCache>
            </c:strRef>
          </c:cat>
          <c:val>
            <c:numRef>
              <c:f>Sheet1!$D$2:$D$7</c:f>
              <c:numCache>
                <c:formatCode>#,##0</c:formatCode>
                <c:ptCount val="6"/>
                <c:pt idx="0">
                  <c:v>3070461</c:v>
                </c:pt>
                <c:pt idx="1">
                  <c:v>3059273</c:v>
                </c:pt>
                <c:pt idx="2">
                  <c:v>3523709</c:v>
                </c:pt>
                <c:pt idx="3">
                  <c:v>3523734</c:v>
                </c:pt>
                <c:pt idx="4">
                  <c:v>3319493</c:v>
                </c:pt>
                <c:pt idx="5">
                  <c:v>3399000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Rolling Stock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FY '14 Actual</c:v>
                </c:pt>
                <c:pt idx="1">
                  <c:v>FY '15 Actual</c:v>
                </c:pt>
                <c:pt idx="2">
                  <c:v>FY '16 Actual</c:v>
                </c:pt>
                <c:pt idx="3">
                  <c:v>FY '17 Actual</c:v>
                </c:pt>
                <c:pt idx="4">
                  <c:v>FY '18 Projected</c:v>
                </c:pt>
                <c:pt idx="5">
                  <c:v>FY '19 Budget</c:v>
                </c:pt>
              </c:strCache>
            </c:strRef>
          </c:cat>
          <c:val>
            <c:numRef>
              <c:f>Sheet1!$E$2:$E$7</c:f>
              <c:numCache>
                <c:formatCode>#,##0</c:formatCode>
                <c:ptCount val="6"/>
                <c:pt idx="0">
                  <c:v>2918710</c:v>
                </c:pt>
                <c:pt idx="1">
                  <c:v>2915171</c:v>
                </c:pt>
                <c:pt idx="2">
                  <c:v>2923531</c:v>
                </c:pt>
                <c:pt idx="3">
                  <c:v>2884307</c:v>
                </c:pt>
                <c:pt idx="4">
                  <c:v>2420048</c:v>
                </c:pt>
                <c:pt idx="5">
                  <c:v>2865261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Hotel/Motel Tax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Sheet1!$A$2:$A$7</c:f>
              <c:strCache>
                <c:ptCount val="6"/>
                <c:pt idx="0">
                  <c:v>FY '14 Actual</c:v>
                </c:pt>
                <c:pt idx="1">
                  <c:v>FY '15 Actual</c:v>
                </c:pt>
                <c:pt idx="2">
                  <c:v>FY '16 Actual</c:v>
                </c:pt>
                <c:pt idx="3">
                  <c:v>FY '17 Actual</c:v>
                </c:pt>
                <c:pt idx="4">
                  <c:v>FY '18 Projected</c:v>
                </c:pt>
                <c:pt idx="5">
                  <c:v>FY '19 Budget</c:v>
                </c:pt>
              </c:strCache>
            </c:strRef>
          </c:cat>
          <c:val>
            <c:numRef>
              <c:f>Sheet1!$F$2:$F$7</c:f>
              <c:numCache>
                <c:formatCode>#,##0</c:formatCode>
                <c:ptCount val="6"/>
                <c:pt idx="0">
                  <c:v>1102470</c:v>
                </c:pt>
                <c:pt idx="1">
                  <c:v>1154367</c:v>
                </c:pt>
                <c:pt idx="2">
                  <c:v>1291400</c:v>
                </c:pt>
                <c:pt idx="3">
                  <c:v>1164303</c:v>
                </c:pt>
                <c:pt idx="4">
                  <c:v>1169100</c:v>
                </c:pt>
                <c:pt idx="5">
                  <c:v>1188000</c:v>
                </c:pt>
              </c:numCache>
            </c:numRef>
          </c:val>
        </c:ser>
        <c:overlap val="100"/>
        <c:axId val="53937664"/>
        <c:axId val="53939200"/>
      </c:barChart>
      <c:catAx>
        <c:axId val="53937664"/>
        <c:scaling>
          <c:orientation val="minMax"/>
        </c:scaling>
        <c:axPos val="b"/>
        <c:tickLblPos val="nextTo"/>
        <c:crossAx val="53939200"/>
        <c:crosses val="autoZero"/>
        <c:auto val="1"/>
        <c:lblAlgn val="ctr"/>
        <c:lblOffset val="100"/>
      </c:catAx>
      <c:valAx>
        <c:axId val="53939200"/>
        <c:scaling>
          <c:orientation val="minMax"/>
          <c:max val="500000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Amount</a:t>
                </a:r>
              </a:p>
              <a:p>
                <a:pPr>
                  <a:defRPr/>
                </a:pPr>
                <a:r>
                  <a:rPr lang="en-US"/>
                  <a:t>($)</a:t>
                </a:r>
              </a:p>
            </c:rich>
          </c:tx>
          <c:layout/>
        </c:title>
        <c:numFmt formatCode="#,##0" sourceLinked="1"/>
        <c:tickLblPos val="nextTo"/>
        <c:crossAx val="53937664"/>
        <c:crosses val="autoZero"/>
        <c:crossBetween val="between"/>
      </c:valAx>
      <c:dTable>
        <c:showHorzBorder val="1"/>
        <c:showVertBorder val="1"/>
        <c:showOutline val="1"/>
      </c:dTable>
    </c:plotArea>
    <c:legend>
      <c:legendPos val="r"/>
      <c:layout/>
    </c:legend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pPr>
              <a:solidFill>
                <a:srgbClr val="00B050"/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outEnd"/>
            <c:showPercent val="1"/>
            <c:showLeaderLines val="1"/>
          </c:dLbls>
          <c:cat>
            <c:strRef>
              <c:f>Sheet1!$A$2:$A$8</c:f>
              <c:strCache>
                <c:ptCount val="7"/>
                <c:pt idx="0">
                  <c:v>City Sales Tax</c:v>
                </c:pt>
                <c:pt idx="1">
                  <c:v>Franchise Tax</c:v>
                </c:pt>
                <c:pt idx="2">
                  <c:v>Use Tax</c:v>
                </c:pt>
                <c:pt idx="3">
                  <c:v>Tobacco Tax</c:v>
                </c:pt>
                <c:pt idx="4">
                  <c:v>Police Fines/Bonds</c:v>
                </c:pt>
                <c:pt idx="5">
                  <c:v>Vehicle License</c:v>
                </c:pt>
                <c:pt idx="6">
                  <c:v>All Other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20916415</c:v>
                </c:pt>
                <c:pt idx="1">
                  <c:v>2446070</c:v>
                </c:pt>
                <c:pt idx="2">
                  <c:v>2969320</c:v>
                </c:pt>
                <c:pt idx="3">
                  <c:v>497215</c:v>
                </c:pt>
                <c:pt idx="4">
                  <c:v>2297877</c:v>
                </c:pt>
                <c:pt idx="5">
                  <c:v>631126</c:v>
                </c:pt>
                <c:pt idx="6">
                  <c:v>3684459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9032459148251633"/>
          <c:y val="0.31757655293088438"/>
          <c:w val="0.14919153754974179"/>
          <c:h val="0.37494790423924368"/>
        </c:manualLayout>
      </c:layout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Budgeted</c:v>
                </c:pt>
              </c:strCache>
            </c:strRef>
          </c:tx>
          <c:dPt>
            <c:idx val="8"/>
            <c:spPr>
              <a:solidFill>
                <a:srgbClr val="00B050"/>
              </a:solidFill>
            </c:spPr>
          </c:dPt>
          <c:dPt>
            <c:idx val="9"/>
            <c:spPr>
              <a:solidFill>
                <a:srgbClr val="00B050"/>
              </a:solidFill>
            </c:spPr>
          </c:dPt>
          <c:cat>
            <c:strRef>
              <c:f>Sheet1!$A$2:$A$10</c:f>
              <c:strCache>
                <c:ptCount val="9"/>
                <c:pt idx="0">
                  <c:v>FY '11</c:v>
                </c:pt>
                <c:pt idx="1">
                  <c:v>FY '12</c:v>
                </c:pt>
                <c:pt idx="2">
                  <c:v>FY '13</c:v>
                </c:pt>
                <c:pt idx="3">
                  <c:v>FY '14</c:v>
                </c:pt>
                <c:pt idx="4">
                  <c:v>FY '15</c:v>
                </c:pt>
                <c:pt idx="5">
                  <c:v>FY '16</c:v>
                </c:pt>
                <c:pt idx="6">
                  <c:v>FY '17</c:v>
                </c:pt>
                <c:pt idx="7">
                  <c:v>FY '18</c:v>
                </c:pt>
                <c:pt idx="8">
                  <c:v>FY '19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55380884</c:v>
                </c:pt>
                <c:pt idx="1">
                  <c:v>58032171</c:v>
                </c:pt>
                <c:pt idx="2">
                  <c:v>59854477</c:v>
                </c:pt>
                <c:pt idx="3">
                  <c:v>58119583</c:v>
                </c:pt>
                <c:pt idx="4">
                  <c:v>55758090</c:v>
                </c:pt>
                <c:pt idx="5">
                  <c:v>57829412</c:v>
                </c:pt>
                <c:pt idx="6">
                  <c:v>57843794</c:v>
                </c:pt>
                <c:pt idx="7">
                  <c:v>57327516</c:v>
                </c:pt>
                <c:pt idx="8">
                  <c:v>59195342</c:v>
                </c:pt>
              </c:numCache>
            </c:numRef>
          </c:val>
        </c:ser>
        <c:axId val="55208192"/>
        <c:axId val="55214080"/>
      </c:barChart>
      <c:catAx>
        <c:axId val="55208192"/>
        <c:scaling>
          <c:orientation val="minMax"/>
        </c:scaling>
        <c:axPos val="b"/>
        <c:tickLblPos val="nextTo"/>
        <c:crossAx val="55214080"/>
        <c:crosses val="autoZero"/>
        <c:auto val="1"/>
        <c:lblAlgn val="ctr"/>
        <c:lblOffset val="100"/>
      </c:catAx>
      <c:valAx>
        <c:axId val="55214080"/>
        <c:scaling>
          <c:orientation val="minMax"/>
          <c:max val="65000000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Amount</a:t>
                </a:r>
              </a:p>
              <a:p>
                <a:pPr>
                  <a:defRPr/>
                </a:pPr>
                <a:r>
                  <a:rPr lang="en-US" baseline="0" dirty="0" smtClean="0"/>
                  <a:t>($) </a:t>
                </a:r>
                <a:endParaRPr lang="en-US" dirty="0"/>
              </a:p>
            </c:rich>
          </c:tx>
          <c:layout/>
        </c:title>
        <c:numFmt formatCode="#,##0" sourceLinked="1"/>
        <c:tickLblPos val="nextTo"/>
        <c:crossAx val="55208192"/>
        <c:crosses val="autoZero"/>
        <c:crossBetween val="between"/>
      </c:valAx>
      <c:dTable>
        <c:showHorzBorder val="1"/>
        <c:showVertBorder val="1"/>
        <c:showOutline val="1"/>
        <c:txPr>
          <a:bodyPr/>
          <a:lstStyle/>
          <a:p>
            <a:pPr rtl="0">
              <a:defRPr sz="900"/>
            </a:pPr>
            <a:endParaRPr lang="en-US"/>
          </a:p>
        </c:txPr>
      </c:dTable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Budgeted Personnel</c:v>
                </c:pt>
              </c:strCache>
            </c:strRef>
          </c:tx>
          <c:dLbls>
            <c:spPr>
              <a:solidFill>
                <a:srgbClr val="C00000"/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FY '12</c:v>
                </c:pt>
                <c:pt idx="1">
                  <c:v>FY '13</c:v>
                </c:pt>
                <c:pt idx="2">
                  <c:v>FY '14</c:v>
                </c:pt>
                <c:pt idx="3">
                  <c:v>FY '15</c:v>
                </c:pt>
                <c:pt idx="4">
                  <c:v>FY '16</c:v>
                </c:pt>
                <c:pt idx="5">
                  <c:v>FY '17</c:v>
                </c:pt>
                <c:pt idx="6">
                  <c:v>FY '18</c:v>
                </c:pt>
                <c:pt idx="7">
                  <c:v>FY '19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914</c:v>
                </c:pt>
                <c:pt idx="1">
                  <c:v>910</c:v>
                </c:pt>
                <c:pt idx="2">
                  <c:v>881</c:v>
                </c:pt>
                <c:pt idx="3">
                  <c:v>892</c:v>
                </c:pt>
                <c:pt idx="4">
                  <c:v>877</c:v>
                </c:pt>
                <c:pt idx="5">
                  <c:v>860</c:v>
                </c:pt>
                <c:pt idx="6">
                  <c:v>854</c:v>
                </c:pt>
                <c:pt idx="7">
                  <c:v>841</c:v>
                </c:pt>
              </c:numCache>
            </c:numRef>
          </c:val>
        </c:ser>
        <c:dLbls>
          <c:showVal val="1"/>
        </c:dLbls>
        <c:marker val="1"/>
        <c:axId val="55317632"/>
        <c:axId val="55319552"/>
      </c:lineChart>
      <c:catAx>
        <c:axId val="553176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Fiscal Year</a:t>
                </a:r>
              </a:p>
            </c:rich>
          </c:tx>
          <c:layout/>
        </c:title>
        <c:tickLblPos val="nextTo"/>
        <c:crossAx val="55319552"/>
        <c:crosses val="autoZero"/>
        <c:auto val="1"/>
        <c:lblAlgn val="ctr"/>
        <c:lblOffset val="100"/>
      </c:catAx>
      <c:valAx>
        <c:axId val="5531955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Number of </a:t>
                </a:r>
              </a:p>
              <a:p>
                <a:pPr>
                  <a:defRPr/>
                </a:pPr>
                <a:r>
                  <a:rPr lang="en-US"/>
                  <a:t>Personnel</a:t>
                </a:r>
              </a:p>
            </c:rich>
          </c:tx>
          <c:layout/>
        </c:title>
        <c:numFmt formatCode="General" sourceLinked="1"/>
        <c:tickLblPos val="nextTo"/>
        <c:crossAx val="55317632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0.55452</cdr:x>
      <cdr:y>0.27275</cdr:y>
    </cdr:from>
    <cdr:to>
      <cdr:x>0.60497</cdr:x>
      <cdr:y>0.30815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5070561" y="1371693"/>
          <a:ext cx="461315" cy="178034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rgbClr val="00B050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0.60833</cdr:x>
      <cdr:y>0.25758</cdr:y>
    </cdr:from>
    <cdr:to>
      <cdr:x>0.66213</cdr:x>
      <cdr:y>0.29973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62600" y="1295400"/>
          <a:ext cx="491947" cy="211981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>
              <a:solidFill>
                <a:schemeClr val="bg1"/>
              </a:solidFill>
            </a:rPr>
            <a:t>*881</a:t>
          </a:r>
          <a:endParaRPr lang="en-US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0.65877</cdr:x>
      <cdr:y>0.27444</cdr:y>
    </cdr:from>
    <cdr:to>
      <cdr:x>0.69801</cdr:x>
      <cdr:y>0.30984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6023823" y="1380192"/>
          <a:ext cx="358811" cy="17803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rgbClr val="00B050"/>
          </a:solidFill>
          <a:prstDash val="lgDas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0.69167</cdr:x>
      <cdr:y>0.30303</cdr:y>
    </cdr:from>
    <cdr:to>
      <cdr:x>0.74435</cdr:x>
      <cdr:y>0.35024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324600" y="1524000"/>
          <a:ext cx="481705" cy="237428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 dirty="0">
              <a:solidFill>
                <a:sysClr val="window" lastClr="FFFFFF"/>
              </a:solidFill>
            </a:rPr>
            <a:t>*</a:t>
          </a:r>
          <a:r>
            <a:rPr lang="en-US" sz="1000" dirty="0" smtClean="0">
              <a:solidFill>
                <a:sysClr val="window" lastClr="FFFFFF"/>
              </a:solidFill>
            </a:rPr>
            <a:t>875</a:t>
          </a:r>
          <a:endParaRPr lang="en-US" sz="1100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0.85833</cdr:x>
      <cdr:y>0.54545</cdr:y>
    </cdr:from>
    <cdr:to>
      <cdr:x>0.9637</cdr:x>
      <cdr:y>0.68368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848600" y="2743200"/>
          <a:ext cx="963504" cy="695187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000" dirty="0">
              <a:solidFill>
                <a:sysClr val="window" lastClr="FFFFFF"/>
              </a:solidFill>
            </a:rPr>
            <a:t>*Including Police and Fire</a:t>
          </a:r>
          <a:r>
            <a:rPr lang="en-US" sz="1000" baseline="0" dirty="0">
              <a:solidFill>
                <a:sysClr val="window" lastClr="FFFFFF"/>
              </a:solidFill>
            </a:rPr>
            <a:t> Funded by Sales Tax</a:t>
          </a:r>
          <a:endParaRPr lang="en-US" sz="1100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0.74339</cdr:x>
      <cdr:y>0.3459</cdr:y>
    </cdr:from>
    <cdr:to>
      <cdr:x>0.78262</cdr:x>
      <cdr:y>0.38131</cdr:y>
    </cdr:to>
    <cdr:sp macro="" textlink="">
      <cdr:nvSpPr>
        <cdr:cNvPr id="8" name="Straight Connector 7"/>
        <cdr:cNvSpPr/>
      </cdr:nvSpPr>
      <cdr:spPr>
        <a:xfrm xmlns:a="http://schemas.openxmlformats.org/drawingml/2006/main">
          <a:off x="6797588" y="1739579"/>
          <a:ext cx="358720" cy="17808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rgbClr val="00B050"/>
          </a:solidFill>
          <a:prstDash val="lgDas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0.76667</cdr:x>
      <cdr:y>0.37879</cdr:y>
    </cdr:from>
    <cdr:to>
      <cdr:x>0.81936</cdr:x>
      <cdr:y>0.42599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010400" y="1905000"/>
          <a:ext cx="481797" cy="237378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 dirty="0">
              <a:solidFill>
                <a:sysClr val="window" lastClr="FFFFFF"/>
              </a:solidFill>
            </a:rPr>
            <a:t>*</a:t>
          </a:r>
          <a:r>
            <a:rPr lang="en-US" sz="1000" dirty="0" smtClean="0">
              <a:solidFill>
                <a:sysClr val="window" lastClr="FFFFFF"/>
              </a:solidFill>
            </a:rPr>
            <a:t>862</a:t>
          </a:r>
          <a:endParaRPr lang="en-US" sz="1100" dirty="0">
            <a:solidFill>
              <a:sysClr val="window" lastClr="FFFFFF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0.22495</cdr:x>
      <cdr:y>0.46267</cdr:y>
    </cdr:from>
    <cdr:to>
      <cdr:x>0.33171</cdr:x>
      <cdr:y>0.61871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26708" y="27113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68DF8-45EB-4408-890C-39FA3E3EE83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97EFB-6288-419E-A484-DC24ED05F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0F2876-DC87-45FE-B0FD-56C3EB82FA5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E51E55-1959-4D7F-A892-92829F9CA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F2876-DC87-45FE-B0FD-56C3EB82FA5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1E55-1959-4D7F-A892-92829F9CA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F2876-DC87-45FE-B0FD-56C3EB82FA5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1E55-1959-4D7F-A892-92829F9CA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F2876-DC87-45FE-B0FD-56C3EB82FA5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1E55-1959-4D7F-A892-92829F9CAD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F2876-DC87-45FE-B0FD-56C3EB82FA5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1E55-1959-4D7F-A892-92829F9CAD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F2876-DC87-45FE-B0FD-56C3EB82FA5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1E55-1959-4D7F-A892-92829F9CAD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F2876-DC87-45FE-B0FD-56C3EB82FA5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1E55-1959-4D7F-A892-92829F9CA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F2876-DC87-45FE-B0FD-56C3EB82FA5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1E55-1959-4D7F-A892-92829F9CAD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F2876-DC87-45FE-B0FD-56C3EB82FA5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1E55-1959-4D7F-A892-92829F9CA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0F2876-DC87-45FE-B0FD-56C3EB82FA5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51E55-1959-4D7F-A892-92829F9CA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0F2876-DC87-45FE-B0FD-56C3EB82FA5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E51E55-1959-4D7F-A892-92829F9CAD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0F2876-DC87-45FE-B0FD-56C3EB82FA5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E51E55-1959-4D7F-A892-92829F9CA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4"/>
            <a:ext cx="7772400" cy="1393825"/>
          </a:xfr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FY ‘19 </a:t>
            </a:r>
            <a:br>
              <a:rPr lang="en-US" sz="4000" b="1" dirty="0" smtClean="0"/>
            </a:br>
            <a:r>
              <a:rPr lang="en-US" sz="4000" dirty="0" smtClean="0"/>
              <a:t>PRELIMINARY </a:t>
            </a:r>
            <a:r>
              <a:rPr lang="en-US" sz="4000" b="1" dirty="0" smtClean="0"/>
              <a:t>BUDGET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                    </a:t>
            </a:r>
          </a:p>
        </p:txBody>
      </p:sp>
      <p:pic>
        <p:nvPicPr>
          <p:cNvPr id="1026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1526711" cy="1306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Proposed General Fund Revenue for FY ‘19</a:t>
            </a: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3810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City Sales Tax: $20,916,415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Franchise Tax: $2,446,070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Use Tax: $2,969,320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Tobacco Tax: $497,215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Police Fines/Bonds: $2,297,877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Vehicle License: $631,126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All Other: $3,684,459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u="sng" dirty="0" smtClean="0"/>
              <a:t>TOTAL GENERAL REVENUE FUNDS</a:t>
            </a:r>
            <a:r>
              <a:rPr lang="en-US" sz="2400" dirty="0" smtClean="0"/>
              <a:t>: $33,442,482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Proposed General Fund Revenue for FY ‘19</a:t>
            </a: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graphicFrame>
        <p:nvGraphicFramePr>
          <p:cNvPr id="8" name="Chart 7"/>
          <p:cNvGraphicFramePr/>
          <p:nvPr/>
        </p:nvGraphicFramePr>
        <p:xfrm>
          <a:off x="-533400" y="1295400"/>
          <a:ext cx="9448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4"/>
            <a:ext cx="7772400" cy="1393825"/>
          </a:xfr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            Budgeted Expenditures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                    </a:t>
            </a:r>
          </a:p>
        </p:txBody>
      </p:sp>
      <p:pic>
        <p:nvPicPr>
          <p:cNvPr id="1026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1526711" cy="1306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Personal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Services (100s)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/>
        </p:nvGraphicFramePr>
        <p:xfrm>
          <a:off x="0" y="1295400"/>
          <a:ext cx="9067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Total Number of Personnel</a:t>
            </a: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graphicFrame>
        <p:nvGraphicFramePr>
          <p:cNvPr id="6" name="Chart 5"/>
          <p:cNvGraphicFramePr/>
          <p:nvPr/>
        </p:nvGraphicFramePr>
        <p:xfrm>
          <a:off x="0" y="14478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Materials &amp;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Supplies (200s)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graphicFrame>
        <p:nvGraphicFramePr>
          <p:cNvPr id="8" name="Chart 7"/>
          <p:cNvGraphicFramePr/>
          <p:nvPr/>
        </p:nvGraphicFramePr>
        <p:xfrm>
          <a:off x="-76200" y="1447800"/>
          <a:ext cx="9220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Other Services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&amp;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Charges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(200s)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graphicFrame>
        <p:nvGraphicFramePr>
          <p:cNvPr id="6" name="Chart 5"/>
          <p:cNvGraphicFramePr/>
          <p:nvPr/>
        </p:nvGraphicFramePr>
        <p:xfrm>
          <a:off x="0" y="1447800"/>
          <a:ext cx="9144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Capital Outlay (300s)</a:t>
            </a: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/>
        </p:nvGraphicFramePr>
        <p:xfrm>
          <a:off x="0" y="14478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Adopted Expenditures for FY ‘19</a:t>
            </a: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819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Personal Services: $59,195,342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Materials &amp; Supplies: $12,743,714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Other Services &amp; Charges: $13,782,543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Capital Outlay: $3,388,287</a:t>
            </a:r>
          </a:p>
          <a:p>
            <a:pPr>
              <a:buNone/>
            </a:pPr>
            <a:endParaRPr lang="en-US" sz="2400" b="1" u="sng" dirty="0" smtClean="0"/>
          </a:p>
          <a:p>
            <a:pPr>
              <a:buNone/>
            </a:pPr>
            <a:r>
              <a:rPr lang="en-US" sz="2400" b="1" u="sng" dirty="0" smtClean="0"/>
              <a:t>TOTAL OPERATING BUDGET</a:t>
            </a:r>
            <a:r>
              <a:rPr lang="en-US" sz="2400" dirty="0" smtClean="0"/>
              <a:t>: $89,109,886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Adopted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Expenditures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FY ‘19</a:t>
            </a: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graphicFrame>
        <p:nvGraphicFramePr>
          <p:cNvPr id="8" name="Chart 7"/>
          <p:cNvGraphicFramePr/>
          <p:nvPr/>
        </p:nvGraphicFramePr>
        <p:xfrm>
          <a:off x="-457200" y="1295400"/>
          <a:ext cx="9448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4"/>
            <a:ext cx="7772400" cy="1393825"/>
          </a:xfr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       Revenue Sources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                    </a:t>
            </a:r>
          </a:p>
        </p:txBody>
      </p:sp>
      <p:pic>
        <p:nvPicPr>
          <p:cNvPr id="1026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1526711" cy="1306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Total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Adopted Budgets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graphicFrame>
        <p:nvGraphicFramePr>
          <p:cNvPr id="8" name="Chart 7"/>
          <p:cNvGraphicFramePr/>
          <p:nvPr/>
        </p:nvGraphicFramePr>
        <p:xfrm>
          <a:off x="-76200" y="1371600"/>
          <a:ext cx="9220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Budget Distribution for FY ‘19</a:t>
            </a: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graphicFrame>
        <p:nvGraphicFramePr>
          <p:cNvPr id="8" name="Chart 7"/>
          <p:cNvGraphicFramePr/>
          <p:nvPr/>
        </p:nvGraphicFramePr>
        <p:xfrm>
          <a:off x="-533400" y="1295400"/>
          <a:ext cx="9448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 of FY ‘19 Preliminary Budget</a:t>
            </a: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500" dirty="0" smtClean="0"/>
              <a:t>Includes a 2.7% Utility rate increase (Water, Sewer, Refuse) authorized per Resolution No 02-97 for the 12 month CPI adjustment ($866,612 in Revenues)</a:t>
            </a:r>
          </a:p>
          <a:p>
            <a:pPr>
              <a:buFont typeface="Wingdings" pitchFamily="2" charset="2"/>
              <a:buChar char="Ø"/>
            </a:pPr>
            <a:r>
              <a:rPr lang="en-US" sz="1500" dirty="0" smtClean="0"/>
              <a:t>Includes merit increases for all employee groups including current fiscal years increase for Police</a:t>
            </a:r>
          </a:p>
          <a:p>
            <a:pPr>
              <a:buFont typeface="Wingdings" pitchFamily="2" charset="2"/>
              <a:buChar char="Ø"/>
            </a:pPr>
            <a:r>
              <a:rPr lang="en-US" sz="1500" dirty="0" smtClean="0"/>
              <a:t>Includes 9 Police Officers and 12 Firefighters funded from the 2015 Sales Tax Extension</a:t>
            </a:r>
          </a:p>
          <a:p>
            <a:pPr>
              <a:buFont typeface="Wingdings" pitchFamily="2" charset="2"/>
              <a:buChar char="Ø"/>
            </a:pPr>
            <a:r>
              <a:rPr lang="en-US" sz="1500" dirty="0" smtClean="0"/>
              <a:t>Includes elimination of 11 full-time General employee positions</a:t>
            </a:r>
          </a:p>
          <a:p>
            <a:pPr>
              <a:buFont typeface="Wingdings" pitchFamily="2" charset="2"/>
              <a:buChar char="Ø"/>
            </a:pPr>
            <a:r>
              <a:rPr lang="en-US" sz="1500" dirty="0" smtClean="0"/>
              <a:t>Includes a reduction of 2 full-time General employee positions to part-time</a:t>
            </a:r>
          </a:p>
          <a:p>
            <a:pPr>
              <a:buFont typeface="Wingdings" pitchFamily="2" charset="2"/>
              <a:buChar char="Ø"/>
            </a:pPr>
            <a:r>
              <a:rPr lang="en-US" sz="1500" dirty="0" smtClean="0"/>
              <a:t>Includes waiting to fill 6 General employee vacancies until January 1, 2019</a:t>
            </a:r>
          </a:p>
          <a:p>
            <a:pPr>
              <a:buFont typeface="Wingdings" pitchFamily="2" charset="2"/>
              <a:buChar char="Ø"/>
            </a:pPr>
            <a:r>
              <a:rPr lang="en-US" sz="1500" dirty="0" smtClean="0"/>
              <a:t>Includes Once-A-Week Trash Pick Up ($450,000 Savings)</a:t>
            </a:r>
          </a:p>
          <a:p>
            <a:pPr>
              <a:buFont typeface="Wingdings" pitchFamily="2" charset="2"/>
              <a:buChar char="Ø"/>
            </a:pPr>
            <a:r>
              <a:rPr lang="en-US" sz="1500" dirty="0" smtClean="0"/>
              <a:t>Includes Closing the Branch Library</a:t>
            </a:r>
          </a:p>
          <a:p>
            <a:pPr>
              <a:buFont typeface="Wingdings" pitchFamily="2" charset="2"/>
              <a:buChar char="Ø"/>
            </a:pPr>
            <a:r>
              <a:rPr lang="en-US" sz="1500" dirty="0" smtClean="0"/>
              <a:t>Includes a Reduction in Mobile Meals Contract by $18,348</a:t>
            </a:r>
          </a:p>
          <a:p>
            <a:pPr>
              <a:buFont typeface="Wingdings" pitchFamily="2" charset="2"/>
              <a:buChar char="Ø"/>
            </a:pPr>
            <a:r>
              <a:rPr lang="en-US" sz="1500" dirty="0" smtClean="0"/>
              <a:t>Cancels the Center for Creative Living Contract</a:t>
            </a:r>
          </a:p>
          <a:p>
            <a:pPr>
              <a:buFont typeface="Wingdings" pitchFamily="2" charset="2"/>
              <a:buChar char="Ø"/>
            </a:pPr>
            <a:r>
              <a:rPr lang="en-US" sz="1500" dirty="0" smtClean="0"/>
              <a:t>Cuts Fogging for Mosquito’s </a:t>
            </a:r>
          </a:p>
          <a:p>
            <a:pPr>
              <a:buFont typeface="Wingdings" pitchFamily="2" charset="2"/>
              <a:buChar char="Ø"/>
            </a:pPr>
            <a:r>
              <a:rPr lang="en-US" sz="1500" dirty="0" smtClean="0"/>
              <a:t>Assumes the New Public Safety Facility will be ready for occupancy in July/August 2019 timeframe and does not include additional Jailer 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4"/>
            <a:ext cx="7772400" cy="1393825"/>
          </a:xfr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      Discussion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                    </a:t>
            </a:r>
          </a:p>
        </p:txBody>
      </p:sp>
      <p:pic>
        <p:nvPicPr>
          <p:cNvPr id="1026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1526711" cy="1306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Total Revenues</a:t>
            </a: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graphicFrame>
        <p:nvGraphicFramePr>
          <p:cNvPr id="6" name="Chart 5"/>
          <p:cNvGraphicFramePr/>
          <p:nvPr/>
        </p:nvGraphicFramePr>
        <p:xfrm>
          <a:off x="0" y="1447800"/>
          <a:ext cx="9144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General Fund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Revenues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/>
        </p:nvGraphicFramePr>
        <p:xfrm>
          <a:off x="0" y="1447801"/>
          <a:ext cx="9296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562600"/>
            <a:ext cx="8153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/>
              <a:t>TOTAL                         </a:t>
            </a:r>
            <a:r>
              <a:rPr lang="en-US" sz="850" b="1" u="sng" dirty="0" smtClean="0"/>
              <a:t>33,834,903</a:t>
            </a:r>
            <a:r>
              <a:rPr lang="en-US" sz="850" b="1" dirty="0" smtClean="0"/>
              <a:t>            </a:t>
            </a:r>
            <a:r>
              <a:rPr lang="en-US" sz="850" b="1" u="sng" dirty="0" smtClean="0"/>
              <a:t>32,873,420</a:t>
            </a:r>
            <a:r>
              <a:rPr lang="en-US" sz="850" b="1" dirty="0" smtClean="0"/>
              <a:t>           </a:t>
            </a:r>
            <a:r>
              <a:rPr lang="en-US" sz="850" b="1" u="sng" dirty="0" smtClean="0"/>
              <a:t>32,384,873</a:t>
            </a:r>
            <a:r>
              <a:rPr lang="en-US" sz="850" b="1" dirty="0" smtClean="0"/>
              <a:t>           </a:t>
            </a:r>
            <a:r>
              <a:rPr lang="en-US" sz="850" b="1" u="sng" dirty="0" smtClean="0"/>
              <a:t>31,761,748</a:t>
            </a:r>
            <a:r>
              <a:rPr lang="en-US" sz="850" b="1" dirty="0" smtClean="0"/>
              <a:t>            </a:t>
            </a:r>
            <a:r>
              <a:rPr lang="en-US" sz="850" b="1" u="sng" dirty="0" smtClean="0"/>
              <a:t>32,814,677</a:t>
            </a:r>
            <a:r>
              <a:rPr lang="en-US" sz="850" b="1" dirty="0" smtClean="0"/>
              <a:t>           </a:t>
            </a:r>
            <a:r>
              <a:rPr lang="en-US" sz="850" b="1" u="sng" dirty="0" smtClean="0"/>
              <a:t>33,442,482</a:t>
            </a:r>
            <a:r>
              <a:rPr lang="en-US" sz="850" b="1" dirty="0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Historical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Sales Tax Collections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graphicFrame>
        <p:nvGraphicFramePr>
          <p:cNvPr id="8" name="Chart 7"/>
          <p:cNvGraphicFramePr/>
          <p:nvPr/>
        </p:nvGraphicFramePr>
        <p:xfrm>
          <a:off x="0" y="1524000"/>
          <a:ext cx="9144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Effects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of CPI to Utility Bill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057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See handout for discussion about effects of         2.7% CPI increase.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Enterprise Fund</a:t>
            </a: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90600" y="5867400"/>
            <a:ext cx="8153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  TOTAL       </a:t>
            </a:r>
            <a:r>
              <a:rPr lang="en-US" sz="900" b="1" u="sng" dirty="0" smtClean="0"/>
              <a:t>36,750,118</a:t>
            </a:r>
            <a:r>
              <a:rPr lang="en-US" sz="900" b="1" dirty="0" smtClean="0"/>
              <a:t>            </a:t>
            </a:r>
            <a:r>
              <a:rPr lang="en-US" sz="900" b="1" u="sng" dirty="0" smtClean="0"/>
              <a:t>35,637,149</a:t>
            </a:r>
            <a:r>
              <a:rPr lang="en-US" sz="900" b="1" dirty="0" smtClean="0"/>
              <a:t>            </a:t>
            </a:r>
            <a:r>
              <a:rPr lang="en-US" sz="900" b="1" u="sng" dirty="0" smtClean="0"/>
              <a:t>35,113,262</a:t>
            </a:r>
            <a:r>
              <a:rPr lang="en-US" sz="900" b="1" dirty="0" smtClean="0"/>
              <a:t>           </a:t>
            </a:r>
            <a:r>
              <a:rPr lang="en-US" sz="900" b="1" u="sng" dirty="0" smtClean="0"/>
              <a:t>36,265,476</a:t>
            </a:r>
            <a:r>
              <a:rPr lang="en-US" sz="900" b="1" dirty="0" smtClean="0"/>
              <a:t>            </a:t>
            </a:r>
            <a:r>
              <a:rPr lang="en-US" sz="900" b="1" u="sng" dirty="0" smtClean="0"/>
              <a:t>33,544,719</a:t>
            </a:r>
            <a:r>
              <a:rPr lang="en-US" sz="900" b="1" dirty="0" smtClean="0"/>
              <a:t>            </a:t>
            </a:r>
            <a:r>
              <a:rPr lang="en-US" sz="900" b="1" u="sng" dirty="0" smtClean="0"/>
              <a:t>35,298,163</a:t>
            </a:r>
            <a:r>
              <a:rPr lang="en-US" sz="900" b="1" dirty="0" smtClean="0"/>
              <a:t>      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0" y="1447800"/>
          <a:ext cx="8991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Active Water Accounts (2007-2018)</a:t>
            </a: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graphicFrame>
        <p:nvGraphicFramePr>
          <p:cNvPr id="8" name="Chart 7"/>
          <p:cNvGraphicFramePr/>
          <p:nvPr/>
        </p:nvGraphicFramePr>
        <p:xfrm>
          <a:off x="0" y="1524000"/>
          <a:ext cx="8839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 cmpd="thickThin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Grants &amp;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Other Revenue Sources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ity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246708" cy="1066800"/>
          </a:xfrm>
          <a:prstGeom prst="rect">
            <a:avLst/>
          </a:prstGeom>
          <a:noFill/>
        </p:spPr>
      </p:pic>
      <p:graphicFrame>
        <p:nvGraphicFramePr>
          <p:cNvPr id="6" name="Chart 5"/>
          <p:cNvGraphicFramePr/>
          <p:nvPr/>
        </p:nvGraphicFramePr>
        <p:xfrm>
          <a:off x="152400" y="1447800"/>
          <a:ext cx="8991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5638800"/>
            <a:ext cx="8153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TOTAL                                 </a:t>
            </a:r>
            <a:r>
              <a:rPr lang="en-US" sz="900" b="1" u="sng" dirty="0" smtClean="0"/>
              <a:t>50,732,931</a:t>
            </a:r>
            <a:r>
              <a:rPr lang="en-US" sz="900" b="1" dirty="0" smtClean="0"/>
              <a:t>      </a:t>
            </a:r>
            <a:r>
              <a:rPr lang="en-US" sz="900" b="1" u="sng" dirty="0" smtClean="0"/>
              <a:t>38,274,020</a:t>
            </a:r>
            <a:r>
              <a:rPr lang="en-US" sz="900" b="1" dirty="0" smtClean="0"/>
              <a:t>       </a:t>
            </a:r>
            <a:r>
              <a:rPr lang="en-US" sz="900" b="1" u="sng" dirty="0" smtClean="0"/>
              <a:t>43,185,361</a:t>
            </a:r>
            <a:r>
              <a:rPr lang="en-US" sz="900" b="1" dirty="0" smtClean="0"/>
              <a:t>      </a:t>
            </a:r>
            <a:r>
              <a:rPr lang="en-US" sz="900" b="1" u="sng" dirty="0" smtClean="0"/>
              <a:t>49,776,182</a:t>
            </a:r>
            <a:r>
              <a:rPr lang="en-US" sz="900" b="1" dirty="0" smtClean="0"/>
              <a:t>       </a:t>
            </a:r>
            <a:r>
              <a:rPr lang="en-US" sz="900" b="1" u="sng" dirty="0" smtClean="0"/>
              <a:t>42,990,142</a:t>
            </a:r>
            <a:r>
              <a:rPr lang="en-US" sz="900" b="1" dirty="0" smtClean="0"/>
              <a:t>      </a:t>
            </a:r>
            <a:r>
              <a:rPr lang="en-US" sz="900" b="1" u="sng" dirty="0" smtClean="0"/>
              <a:t>43,496,648 </a:t>
            </a:r>
            <a:r>
              <a:rPr lang="en-US" sz="900" b="1" dirty="0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945</TotalTime>
  <Words>437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FY ‘19  PRELIMINARY BUDGET</vt:lpstr>
      <vt:lpstr>        Revenue Sources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            Budgeted Expenditures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       Discussion</vt:lpstr>
    </vt:vector>
  </TitlesOfParts>
  <Company>City of Lawton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Pae</dc:creator>
  <cp:lastModifiedBy>jihler</cp:lastModifiedBy>
  <cp:revision>82</cp:revision>
  <dcterms:created xsi:type="dcterms:W3CDTF">2018-04-19T19:53:39Z</dcterms:created>
  <dcterms:modified xsi:type="dcterms:W3CDTF">2018-05-01T16:36:52Z</dcterms:modified>
</cp:coreProperties>
</file>