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4" r:id="rId6"/>
    <p:sldId id="265" r:id="rId7"/>
    <p:sldId id="267" r:id="rId8"/>
    <p:sldId id="268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ECC97-4BA8-4D0C-8CC6-379E50AFA9B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FDE2A4-4CB7-497E-8031-E785EB70D4F1}">
      <dgm:prSet/>
      <dgm:spPr/>
      <dgm:t>
        <a:bodyPr/>
        <a:lstStyle/>
        <a:p>
          <a:r>
            <a:rPr lang="en-US"/>
            <a:t>Reclass			$13,203</a:t>
          </a:r>
        </a:p>
      </dgm:t>
    </dgm:pt>
    <dgm:pt modelId="{2D6622E7-0F4A-4C44-A9D1-E145074805AC}" type="parTrans" cxnId="{038D38E0-C1A7-4425-9E4A-286D363C8054}">
      <dgm:prSet/>
      <dgm:spPr/>
      <dgm:t>
        <a:bodyPr/>
        <a:lstStyle/>
        <a:p>
          <a:endParaRPr lang="en-US"/>
        </a:p>
      </dgm:t>
    </dgm:pt>
    <dgm:pt modelId="{78A8F050-08B3-406A-97A4-B32B87063C05}" type="sibTrans" cxnId="{038D38E0-C1A7-4425-9E4A-286D363C8054}">
      <dgm:prSet/>
      <dgm:spPr/>
      <dgm:t>
        <a:bodyPr/>
        <a:lstStyle/>
        <a:p>
          <a:endParaRPr lang="en-US"/>
        </a:p>
      </dgm:t>
    </dgm:pt>
    <dgm:pt modelId="{D3F0BB23-301F-46DB-B4CC-0614A3EE697B}">
      <dgm:prSet/>
      <dgm:spPr/>
      <dgm:t>
        <a:bodyPr/>
        <a:lstStyle/>
        <a:p>
          <a:r>
            <a:rPr lang="en-US"/>
            <a:t>Additions (20 Employees)	$1,043,602</a:t>
          </a:r>
        </a:p>
      </dgm:t>
    </dgm:pt>
    <dgm:pt modelId="{CFEA2165-5C2E-4ED9-BE26-05AD81808AA1}" type="parTrans" cxnId="{3581DAEA-498A-4F49-8552-0A48EE6835F2}">
      <dgm:prSet/>
      <dgm:spPr/>
      <dgm:t>
        <a:bodyPr/>
        <a:lstStyle/>
        <a:p>
          <a:endParaRPr lang="en-US"/>
        </a:p>
      </dgm:t>
    </dgm:pt>
    <dgm:pt modelId="{3808F51C-C89A-43B6-AD01-A3132AA7C659}" type="sibTrans" cxnId="{3581DAEA-498A-4F49-8552-0A48EE6835F2}">
      <dgm:prSet/>
      <dgm:spPr/>
      <dgm:t>
        <a:bodyPr/>
        <a:lstStyle/>
        <a:p>
          <a:endParaRPr lang="en-US"/>
        </a:p>
      </dgm:t>
    </dgm:pt>
    <dgm:pt modelId="{BD432178-25B0-4526-AF47-0E69C457EFFB}">
      <dgm:prSet/>
      <dgm:spPr/>
      <dgm:t>
        <a:bodyPr/>
        <a:lstStyle/>
        <a:p>
          <a:r>
            <a:rPr lang="en-US"/>
            <a:t>No COLA</a:t>
          </a:r>
        </a:p>
      </dgm:t>
    </dgm:pt>
    <dgm:pt modelId="{8D3C89C2-14E3-4162-86C5-4AE2F374E0AE}" type="parTrans" cxnId="{25EDF857-A38F-4E98-A805-A57C2CB718BF}">
      <dgm:prSet/>
      <dgm:spPr/>
      <dgm:t>
        <a:bodyPr/>
        <a:lstStyle/>
        <a:p>
          <a:endParaRPr lang="en-US"/>
        </a:p>
      </dgm:t>
    </dgm:pt>
    <dgm:pt modelId="{0F1E98CB-8079-449E-8888-9ECE003C08A0}" type="sibTrans" cxnId="{25EDF857-A38F-4E98-A805-A57C2CB718BF}">
      <dgm:prSet/>
      <dgm:spPr/>
      <dgm:t>
        <a:bodyPr/>
        <a:lstStyle/>
        <a:p>
          <a:endParaRPr lang="en-US"/>
        </a:p>
      </dgm:t>
    </dgm:pt>
    <dgm:pt modelId="{C0B1D08E-FED8-4B36-957C-417F35143BC4}" type="pres">
      <dgm:prSet presAssocID="{621ECC97-4BA8-4D0C-8CC6-379E50AFA9B9}" presName="linear" presStyleCnt="0">
        <dgm:presLayoutVars>
          <dgm:animLvl val="lvl"/>
          <dgm:resizeHandles val="exact"/>
        </dgm:presLayoutVars>
      </dgm:prSet>
      <dgm:spPr/>
    </dgm:pt>
    <dgm:pt modelId="{7DE9B1EC-D28E-4BF7-B74B-8E4FADA50DE4}" type="pres">
      <dgm:prSet presAssocID="{4CFDE2A4-4CB7-497E-8031-E785EB70D4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38ACCF-9C33-42A2-93C4-34D5E2210727}" type="pres">
      <dgm:prSet presAssocID="{78A8F050-08B3-406A-97A4-B32B87063C05}" presName="spacer" presStyleCnt="0"/>
      <dgm:spPr/>
    </dgm:pt>
    <dgm:pt modelId="{62BEB5F6-1FF4-45BB-A9A2-26C5BE94126C}" type="pres">
      <dgm:prSet presAssocID="{D3F0BB23-301F-46DB-B4CC-0614A3EE69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5EB501-502A-4D56-9757-9A7665D79589}" type="pres">
      <dgm:prSet presAssocID="{3808F51C-C89A-43B6-AD01-A3132AA7C659}" presName="spacer" presStyleCnt="0"/>
      <dgm:spPr/>
    </dgm:pt>
    <dgm:pt modelId="{17A02E86-56CE-4E3D-B790-0F5B339B65EC}" type="pres">
      <dgm:prSet presAssocID="{BD432178-25B0-4526-AF47-0E69C457EFF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936118-86E0-48ED-9836-585CDAF84B98}" type="presOf" srcId="{D3F0BB23-301F-46DB-B4CC-0614A3EE697B}" destId="{62BEB5F6-1FF4-45BB-A9A2-26C5BE94126C}" srcOrd="0" destOrd="0" presId="urn:microsoft.com/office/officeart/2005/8/layout/vList2"/>
    <dgm:cxn modelId="{F134A53B-F1CE-4F5E-9DF8-C847A7E43AA9}" type="presOf" srcId="{4CFDE2A4-4CB7-497E-8031-E785EB70D4F1}" destId="{7DE9B1EC-D28E-4BF7-B74B-8E4FADA50DE4}" srcOrd="0" destOrd="0" presId="urn:microsoft.com/office/officeart/2005/8/layout/vList2"/>
    <dgm:cxn modelId="{25EDF857-A38F-4E98-A805-A57C2CB718BF}" srcId="{621ECC97-4BA8-4D0C-8CC6-379E50AFA9B9}" destId="{BD432178-25B0-4526-AF47-0E69C457EFFB}" srcOrd="2" destOrd="0" parTransId="{8D3C89C2-14E3-4162-86C5-4AE2F374E0AE}" sibTransId="{0F1E98CB-8079-449E-8888-9ECE003C08A0}"/>
    <dgm:cxn modelId="{67B20E5A-41B8-4217-8D81-A55348F84B51}" type="presOf" srcId="{BD432178-25B0-4526-AF47-0E69C457EFFB}" destId="{17A02E86-56CE-4E3D-B790-0F5B339B65EC}" srcOrd="0" destOrd="0" presId="urn:microsoft.com/office/officeart/2005/8/layout/vList2"/>
    <dgm:cxn modelId="{038D38E0-C1A7-4425-9E4A-286D363C8054}" srcId="{621ECC97-4BA8-4D0C-8CC6-379E50AFA9B9}" destId="{4CFDE2A4-4CB7-497E-8031-E785EB70D4F1}" srcOrd="0" destOrd="0" parTransId="{2D6622E7-0F4A-4C44-A9D1-E145074805AC}" sibTransId="{78A8F050-08B3-406A-97A4-B32B87063C05}"/>
    <dgm:cxn modelId="{3581DAEA-498A-4F49-8552-0A48EE6835F2}" srcId="{621ECC97-4BA8-4D0C-8CC6-379E50AFA9B9}" destId="{D3F0BB23-301F-46DB-B4CC-0614A3EE697B}" srcOrd="1" destOrd="0" parTransId="{CFEA2165-5C2E-4ED9-BE26-05AD81808AA1}" sibTransId="{3808F51C-C89A-43B6-AD01-A3132AA7C659}"/>
    <dgm:cxn modelId="{25DDB8F0-9A5D-4C25-81A6-F82F777F3D07}" type="presOf" srcId="{621ECC97-4BA8-4D0C-8CC6-379E50AFA9B9}" destId="{C0B1D08E-FED8-4B36-957C-417F35143BC4}" srcOrd="0" destOrd="0" presId="urn:microsoft.com/office/officeart/2005/8/layout/vList2"/>
    <dgm:cxn modelId="{6A58730E-5575-47F7-9218-5D2A77316F0E}" type="presParOf" srcId="{C0B1D08E-FED8-4B36-957C-417F35143BC4}" destId="{7DE9B1EC-D28E-4BF7-B74B-8E4FADA50DE4}" srcOrd="0" destOrd="0" presId="urn:microsoft.com/office/officeart/2005/8/layout/vList2"/>
    <dgm:cxn modelId="{2C51F8C7-EA86-4582-B6E8-9CFE19776A88}" type="presParOf" srcId="{C0B1D08E-FED8-4B36-957C-417F35143BC4}" destId="{3538ACCF-9C33-42A2-93C4-34D5E2210727}" srcOrd="1" destOrd="0" presId="urn:microsoft.com/office/officeart/2005/8/layout/vList2"/>
    <dgm:cxn modelId="{906311E7-95DB-4F39-A34D-C3621092C648}" type="presParOf" srcId="{C0B1D08E-FED8-4B36-957C-417F35143BC4}" destId="{62BEB5F6-1FF4-45BB-A9A2-26C5BE94126C}" srcOrd="2" destOrd="0" presId="urn:microsoft.com/office/officeart/2005/8/layout/vList2"/>
    <dgm:cxn modelId="{B829CDA1-7E87-4B5A-84DC-30A8C7AA22C2}" type="presParOf" srcId="{C0B1D08E-FED8-4B36-957C-417F35143BC4}" destId="{105EB501-502A-4D56-9757-9A7665D79589}" srcOrd="3" destOrd="0" presId="urn:microsoft.com/office/officeart/2005/8/layout/vList2"/>
    <dgm:cxn modelId="{AAD1775F-623E-4555-B7E6-0D5C55CB05E1}" type="presParOf" srcId="{C0B1D08E-FED8-4B36-957C-417F35143BC4}" destId="{17A02E86-56CE-4E3D-B790-0F5B339B65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9B1EC-D28E-4BF7-B74B-8E4FADA50DE4}">
      <dsp:nvSpPr>
        <dsp:cNvPr id="0" name=""/>
        <dsp:cNvSpPr/>
      </dsp:nvSpPr>
      <dsp:spPr>
        <a:xfrm>
          <a:off x="0" y="86166"/>
          <a:ext cx="5574597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Reclass			$13,203</a:t>
          </a:r>
        </a:p>
      </dsp:txBody>
      <dsp:txXfrm>
        <a:off x="75734" y="161900"/>
        <a:ext cx="5423129" cy="1399952"/>
      </dsp:txXfrm>
    </dsp:sp>
    <dsp:sp modelId="{62BEB5F6-1FF4-45BB-A9A2-26C5BE94126C}">
      <dsp:nvSpPr>
        <dsp:cNvPr id="0" name=""/>
        <dsp:cNvSpPr/>
      </dsp:nvSpPr>
      <dsp:spPr>
        <a:xfrm>
          <a:off x="0" y="1749906"/>
          <a:ext cx="5574597" cy="15514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Additions (20 Employees)	$1,043,602</a:t>
          </a:r>
        </a:p>
      </dsp:txBody>
      <dsp:txXfrm>
        <a:off x="75734" y="1825640"/>
        <a:ext cx="5423129" cy="1399952"/>
      </dsp:txXfrm>
    </dsp:sp>
    <dsp:sp modelId="{17A02E86-56CE-4E3D-B790-0F5B339B65EC}">
      <dsp:nvSpPr>
        <dsp:cNvPr id="0" name=""/>
        <dsp:cNvSpPr/>
      </dsp:nvSpPr>
      <dsp:spPr>
        <a:xfrm>
          <a:off x="0" y="3413646"/>
          <a:ext cx="5574597" cy="15514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No COLA</a:t>
          </a:r>
        </a:p>
      </dsp:txBody>
      <dsp:txXfrm>
        <a:off x="75734" y="3489380"/>
        <a:ext cx="5423129" cy="139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BFE1-2D65-4119-9301-92AF14EE4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2E85B-73F1-4F31-96E8-F5A2F4282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73344-22C9-41A0-B701-D8601384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C465B-6062-4B5B-9199-4A8DB822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CD98A-7B6D-469A-BC8B-023D44C2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0FE6-4453-4B2F-BD7E-6699FD7C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098E-CC48-4E29-BF33-B4ECC84E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92F2C-7570-43B5-AA11-0696F127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B4973-701C-41B8-90E1-8EEAA045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36AEF-8EAD-451D-9CA3-FCBA1413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9F3CFD-85B6-480E-A7D7-A53F1F489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7D1AA-D6E5-4B74-ABBB-ABD8CE585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FCD9-2F77-42F3-AE02-4D7C184F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71C42-11F5-4837-8199-0BEAD979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1178C-CD76-4FEA-9929-9ACB9943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0868-C372-4B72-8512-DA6D4A4E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0E525-47B9-40EA-BFAD-1C34D2BB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3AC51-272B-4DB9-9493-F714E020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36AF-E536-4F80-BE41-EEA2784C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43A0D-A63E-409D-B423-AB404681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7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682D-78E8-49D0-96DC-5295381C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D1A22-E208-4658-A3B5-86713F4AE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D83C2-9721-4D38-B499-D2B517F0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AB76-421E-4426-9FED-76B02B9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F2B67-A7E1-42E1-B4CA-5367A535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7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C1A0-4AAB-4504-AAF2-368A9097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B961-2442-4C33-9EB3-81036437D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A11DE-2705-4F6E-8735-6AE05E30F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8DCA9-369A-464A-BD05-329D39D5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F31C5-31C1-44D0-8CB3-6B796C66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0BD08-78E1-4968-ABF3-16DE3406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CACA-1FAF-4598-96AD-B2054A03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3F1DC-B98C-4529-819A-52ABD3291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53C14-2BA7-4D05-80B3-0E37DBDF2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D4602-EFD4-4625-B17B-64D899E1F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BB9D4-CFE4-45A5-B3E2-BD9C63AF8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082B4C-81CA-4949-B50D-3367D89E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33D2B-66A7-4526-AB64-0F32DD96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A06BE-AE87-4919-936C-68F36394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D514-019F-4657-BBB4-57CAB327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2606D-E1B7-433A-BE92-6C7E7FF7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78BBF-BAD7-4EF9-8E41-7261258C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56A43-065C-4771-9177-999E4F52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6254D-C368-4108-B090-782B14CA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06F8F-CA11-4515-942C-D9BDFC7F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3F3B-496B-407F-9ED2-26957361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E741-05BA-4157-A870-D441DF4D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A2666-0213-4734-A9A3-21405831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2297F-4A1D-4F40-968F-095213928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CA0EF-680E-4938-8DE5-37E5ABD1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D5D6F-4453-405E-B05C-C04856BC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A51D6-D2E4-408B-8B3E-100DCD7E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825A-0106-40E5-A160-5E4FD6E4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9FE8B-9008-418D-ACCF-79994BF8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A9956-FB28-4939-B18C-1DB36F9C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0649B-658B-4DF6-A0FC-653F4AB1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249B7-E116-4DBF-AB8C-EF8C48A8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48F6C-7194-414D-90EC-D3784A24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4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53579-CEF3-4059-AE56-F4B211D9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CB80A-74E8-42B4-BD95-DAD3D94AC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26216-08CB-430F-95CD-83E79CE97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AC61-3FB1-440F-ADD3-33475F57A21E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A80F9-7664-446D-AD31-6D4E5E5DD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6B5E7-1C4D-4A63-8F8C-51A4A4AC6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C8A46-81A2-430D-8E07-D9C731C1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07C52-17B5-4484-BA2D-848DAA96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5898F-9A19-4759-8DED-61F2335B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Fees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0037-2501-4D5C-9100-EE290561C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Budget Includes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1.5% CPI Increase on Utility Fees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50 cent increase in REVRB fee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9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3688FF-8382-4E54-BAE2-DE011E69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REVRB FEE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94C79-66C4-4656-8640-3B2625DA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013" y="1675227"/>
            <a:ext cx="788197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3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e buffalo in a field">
            <a:extLst>
              <a:ext uri="{FF2B5EF4-FFF2-40B4-BE49-F238E27FC236}">
                <a16:creationId xmlns:a16="http://schemas.microsoft.com/office/drawing/2014/main" id="{D3E83E89-F885-47A9-9BE4-153F65306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4" r="-2" b="-2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4239DA-01B6-4CF5-A31D-3367CD7FB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75" r="1" b="20620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268D4-AE1E-4608-B5ED-339B6F8E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/>
              <a:t>The 20-21 Year in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046C-7F5B-4BBE-9A92-8CD546DDF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 dirty="0"/>
              <a:t>Pandemic</a:t>
            </a:r>
          </a:p>
          <a:p>
            <a:r>
              <a:rPr lang="en-US" sz="2000" dirty="0"/>
              <a:t>Revenues</a:t>
            </a:r>
          </a:p>
          <a:p>
            <a:pPr lvl="1"/>
            <a:r>
              <a:rPr lang="en-US" sz="2000" dirty="0"/>
              <a:t>Sales and Use Tax</a:t>
            </a:r>
          </a:p>
          <a:p>
            <a:pPr lvl="2"/>
            <a:r>
              <a:rPr lang="en-US" dirty="0"/>
              <a:t>5% YTD over prior year</a:t>
            </a:r>
          </a:p>
          <a:p>
            <a:pPr lvl="1"/>
            <a:r>
              <a:rPr lang="en-US" sz="2000" dirty="0"/>
              <a:t>Utility (Enterprise Fund)</a:t>
            </a:r>
          </a:p>
          <a:p>
            <a:pPr lvl="2"/>
            <a:r>
              <a:rPr lang="en-US" dirty="0"/>
              <a:t>5.5% over prior year</a:t>
            </a:r>
          </a:p>
          <a:p>
            <a:pPr marL="0" indent="0">
              <a:buNone/>
            </a:pPr>
            <a:r>
              <a:rPr lang="en-US" sz="2000" dirty="0"/>
              <a:t>Reduction of Expenses</a:t>
            </a:r>
          </a:p>
          <a:p>
            <a:pPr lvl="1"/>
            <a:r>
              <a:rPr lang="en-US" sz="2000" dirty="0"/>
              <a:t>Personnel</a:t>
            </a:r>
          </a:p>
          <a:p>
            <a:pPr lvl="2"/>
            <a:r>
              <a:rPr lang="en-US"/>
              <a:t>Removed 45 positions from prior 2019-20 year</a:t>
            </a:r>
          </a:p>
          <a:p>
            <a:pPr lvl="2"/>
            <a:r>
              <a:rPr lang="en-US" dirty="0"/>
              <a:t>Postpone Reclassifications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3174074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efighters in uniform">
            <a:extLst>
              <a:ext uri="{FF2B5EF4-FFF2-40B4-BE49-F238E27FC236}">
                <a16:creationId xmlns:a16="http://schemas.microsoft.com/office/drawing/2014/main" id="{F029EADC-BB75-44D6-8D3C-5D0E64324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2" r="-3" b="12699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Picture 6" descr="People playing instruments">
            <a:extLst>
              <a:ext uri="{FF2B5EF4-FFF2-40B4-BE49-F238E27FC236}">
                <a16:creationId xmlns:a16="http://schemas.microsoft.com/office/drawing/2014/main" id="{104A77CA-F021-4747-86EC-C0281D6B79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 r="-2" b="17754"/>
          <a:stretch/>
        </p:blipFill>
        <p:spPr>
          <a:xfrm>
            <a:off x="6984273" y="2286000"/>
            <a:ext cx="5207727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9" name="Picture 8" descr="Boy, father and grandfather fishing in lake">
            <a:extLst>
              <a:ext uri="{FF2B5EF4-FFF2-40B4-BE49-F238E27FC236}">
                <a16:creationId xmlns:a16="http://schemas.microsoft.com/office/drawing/2014/main" id="{590FB319-F0B9-416E-B76B-8A3BDADF05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5"/>
          <a:stretch/>
        </p:blipFill>
        <p:spPr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4" name="Freeform 16">
            <a:extLst>
              <a:ext uri="{FF2B5EF4-FFF2-40B4-BE49-F238E27FC236}">
                <a16:creationId xmlns:a16="http://schemas.microsoft.com/office/drawing/2014/main" id="{98BA90CC-0056-473E-80AE-8CB0EE6A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96E232-7219-4009-893A-28527CAD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0533E-5C5A-4227-86FF-60219ED6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63746" cy="1377178"/>
          </a:xfrm>
        </p:spPr>
        <p:txBody>
          <a:bodyPr>
            <a:normAutofit/>
          </a:bodyPr>
          <a:lstStyle/>
          <a:p>
            <a:r>
              <a:rPr lang="en-US" sz="4800" dirty="0"/>
              <a:t>2021-22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B006-ABF5-484F-AC30-3D4DF7D94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08" y="1594023"/>
            <a:ext cx="6265758" cy="458294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Adapts economically while assuring best service to citizens</a:t>
            </a:r>
          </a:p>
          <a:p>
            <a:pPr lvl="1"/>
            <a:r>
              <a:rPr lang="en-US" sz="1600" dirty="0"/>
              <a:t>2019 Propel</a:t>
            </a:r>
          </a:p>
          <a:p>
            <a:pPr lvl="1"/>
            <a:r>
              <a:rPr lang="en-US" sz="1600" dirty="0"/>
              <a:t>FISTA</a:t>
            </a:r>
          </a:p>
          <a:p>
            <a:pPr lvl="1"/>
            <a:r>
              <a:rPr lang="en-US" sz="1600" dirty="0"/>
              <a:t>STEDI</a:t>
            </a:r>
          </a:p>
          <a:p>
            <a:pPr lvl="2"/>
            <a:r>
              <a:rPr lang="en-US" sz="1600" dirty="0"/>
              <a:t>TIF District No. 3</a:t>
            </a:r>
          </a:p>
          <a:p>
            <a:pPr lvl="2"/>
            <a:r>
              <a:rPr lang="en-US" sz="1600" dirty="0"/>
              <a:t>Republic Paper Mill</a:t>
            </a:r>
          </a:p>
          <a:p>
            <a:pPr lvl="2"/>
            <a:r>
              <a:rPr lang="en-US" sz="1600" dirty="0"/>
              <a:t>West Lawton Industrial and Airpark Centers (1,358 Acres)</a:t>
            </a:r>
          </a:p>
          <a:p>
            <a:pPr lvl="1"/>
            <a:r>
              <a:rPr lang="en-US" sz="1600" dirty="0"/>
              <a:t>Steps to Improve</a:t>
            </a:r>
          </a:p>
          <a:p>
            <a:pPr lvl="2"/>
            <a:r>
              <a:rPr lang="en-US" sz="1600" dirty="0"/>
              <a:t>Code Enforcement</a:t>
            </a:r>
          </a:p>
          <a:p>
            <a:pPr lvl="2"/>
            <a:r>
              <a:rPr lang="en-US" sz="1600" dirty="0"/>
              <a:t>Utility Service</a:t>
            </a:r>
          </a:p>
          <a:p>
            <a:pPr lvl="2"/>
            <a:r>
              <a:rPr lang="en-US" sz="1600" dirty="0"/>
              <a:t>Police Service</a:t>
            </a:r>
          </a:p>
          <a:p>
            <a:pPr lvl="2"/>
            <a:r>
              <a:rPr lang="en-US" sz="1600" dirty="0"/>
              <a:t>Fire Service</a:t>
            </a:r>
          </a:p>
          <a:p>
            <a:pPr lvl="2"/>
            <a:r>
              <a:rPr lang="en-US" sz="1600" dirty="0"/>
              <a:t>Emergency Communications</a:t>
            </a:r>
          </a:p>
          <a:p>
            <a:pPr lvl="2"/>
            <a:r>
              <a:rPr lang="en-US" sz="1600" dirty="0"/>
              <a:t>City Administration</a:t>
            </a:r>
          </a:p>
          <a:p>
            <a:pPr lvl="2"/>
            <a:r>
              <a:rPr lang="en-US" sz="1600" dirty="0"/>
              <a:t>Arts &amp; Humanities</a:t>
            </a:r>
          </a:p>
          <a:p>
            <a:pPr lvl="2"/>
            <a:r>
              <a:rPr lang="en-US" sz="1600" dirty="0"/>
              <a:t>Recreation</a:t>
            </a:r>
          </a:p>
          <a:p>
            <a:pPr lvl="2"/>
            <a:r>
              <a:rPr lang="en-US" sz="1600" dirty="0"/>
              <a:t>Sewer and Wastewater</a:t>
            </a:r>
          </a:p>
          <a:p>
            <a:pPr lvl="2"/>
            <a:r>
              <a:rPr lang="en-US" sz="1600" dirty="0"/>
              <a:t>More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17614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C9D1-5887-42D5-A379-DAE394AC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Proposed Budget Summary Comparison Graph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8691931-CFA5-4732-A237-792A46FC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7" y="815546"/>
            <a:ext cx="10487705" cy="45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5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071723A-CF26-4534-89C4-B73C60B66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9570B8-A1F0-45BA-881E-728CB053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4F8715-86BE-45B6-95A5-47A5FACAB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F53C0DC6-9E0C-47D2-9CE9-9A4FC1A34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7EB1DDD-E4DC-4CB4-8E6A-8069F2099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3D37EC1E-6F49-43C8-BC65-C83C08D44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30BC77E-4582-4B1B-9056-2C72A3BA7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29D9F05-3A76-43E9-AA73-4C9FEF491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DC2DF832-A01F-4B6C-AF36-7501ADB7F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6204DE4B-5C31-4C29-B566-B5DD62807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69BB2C49-3420-4E8C-9E85-FCEE9D6FF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2B62A775-8103-4588-AD2E-AFE76FE9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B170052E-88FF-42A1-8C38-E3906782A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AFAFBB55-A237-4BB8-9BC1-70E51E186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CC5D358B-9A84-4167-BD06-5F3DCEAFE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A7C1323A-4221-4D82-A549-EE210916E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875FCB-4062-40DC-86BA-A06DEDC92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CDFE6C0F-76BC-4390-BE1F-0D100E6A9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1A03DCAF-28BC-4C75-AAC8-3D24138F4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FE4326A3-E595-4557-A87D-EA78DB38A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145EA5AA-19B5-4C4E-99D4-F9847FB2A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63EB629-FEE8-4662-9F27-76F299145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EBD273A8-ED79-4555-BFED-FA9F9F125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EE225BB3-C045-41BE-A15F-9A2FAB43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45525061-377C-40FC-87DF-64E3842CF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CE8D29BA-785E-424B-94AB-89AB5D39A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2">
              <a:extLst>
                <a:ext uri="{FF2B5EF4-FFF2-40B4-BE49-F238E27FC236}">
                  <a16:creationId xmlns:a16="http://schemas.microsoft.com/office/drawing/2014/main" id="{3078D929-B46E-49AE-95C5-D4BBE6BFE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077B5E15-2C9C-4FB7-974B-01C262A26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4B517E8C-6C9D-46E1-96CD-611528E2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ED2E15D0-AA66-4B2D-B1A9-F44A8D306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88F7A7DC-183F-485F-A061-7453D840C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A599CFFF-CBF8-4ED4-BEDB-DD80C81A8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5CEE3A6C-4284-48D1-992C-1033F50AE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7BF1A0E7-B888-43E9-852B-975800517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8A9FA87B-B5E9-4A39-9352-4143089B0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9BBA7400-FDF0-43F1-BDF5-57E40391A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F90AD8D6-D86A-4BE6-86BF-0BB157819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0DB38E2D-2456-4806-A150-8BDD9301F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05770D8D-8011-4C1B-AA14-BA547FFE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E81412CA-9C13-4F2A-BEE1-DE91E0670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2">
              <a:extLst>
                <a:ext uri="{FF2B5EF4-FFF2-40B4-BE49-F238E27FC236}">
                  <a16:creationId xmlns:a16="http://schemas.microsoft.com/office/drawing/2014/main" id="{E1CDFDFD-F13E-432E-84AB-C0EB3DA5C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799E44C7-E20F-4283-AF6A-2BE5B86BA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E73F4DE8-DBEF-4FFC-B54A-C39FA544D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C917661E-0C97-400D-A42A-0F3045F7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320CC855-DE3E-485A-BD52-88D340DB4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74938349-96F0-4152-BF8C-FA191AD3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2172AF58-4C9C-46AF-8E0D-800A7F95C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2">
              <a:extLst>
                <a:ext uri="{FF2B5EF4-FFF2-40B4-BE49-F238E27FC236}">
                  <a16:creationId xmlns:a16="http://schemas.microsoft.com/office/drawing/2014/main" id="{A4D85ED2-47A8-44FF-89FB-FC7708B42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696D64A3-6A52-4B47-A935-EF12E4912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AF687E52-1FE3-47E2-A4D6-1CBF0C16B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40FF26C2-38CE-45FB-A241-8FC0FA655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EFA29703-DADB-4E5C-90BB-6254388F7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30C11F2B-8504-4DF3-BA15-D65DE1441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2">
              <a:extLst>
                <a:ext uri="{FF2B5EF4-FFF2-40B4-BE49-F238E27FC236}">
                  <a16:creationId xmlns:a16="http://schemas.microsoft.com/office/drawing/2014/main" id="{6E7789C0-583F-4A84-ABC6-419BD2116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2">
              <a:extLst>
                <a:ext uri="{FF2B5EF4-FFF2-40B4-BE49-F238E27FC236}">
                  <a16:creationId xmlns:a16="http://schemas.microsoft.com/office/drawing/2014/main" id="{27D16600-921D-4C0E-BF80-706E929CD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59">
              <a:extLst>
                <a:ext uri="{FF2B5EF4-FFF2-40B4-BE49-F238E27FC236}">
                  <a16:creationId xmlns:a16="http://schemas.microsoft.com/office/drawing/2014/main" id="{C0426924-77B5-43B5-9564-FF40B12D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F8A7D0EA-C364-441A-B50F-4CFC1A133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9C19BC70-2FF1-408E-9A75-96CA601F4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9A8F39-5F76-45CB-A212-C4AA2563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Personnel Changes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1D4F06E3-2EDD-4C8E-91F5-E1B1EB1DE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299573"/>
              </p:ext>
            </p:extLst>
          </p:nvPr>
        </p:nvGraphicFramePr>
        <p:xfrm>
          <a:off x="6035039" y="926649"/>
          <a:ext cx="5574597" cy="505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29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9AE70-B450-4CAC-B3C3-FB6D4C9F6E5D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Positions in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2021-22 Proposed Budget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Cost: 1,211,029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A935B-A186-448E-AF0F-2EB7E8A6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97" y="492573"/>
            <a:ext cx="5130994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2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584BD-150B-4BF9-9655-661EC325EA52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Reclassed Positions in 2021-22 Proposed Budget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Grand Total: 218,952.78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4349F5-3703-47F1-A8BA-4AB6BB65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695" y="311449"/>
            <a:ext cx="7250396" cy="59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4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E45CC-DEEC-4B03-A2EE-9EC68CF3A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323" y="457200"/>
            <a:ext cx="738335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8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mpty road leading towards mountains">
            <a:extLst>
              <a:ext uri="{FF2B5EF4-FFF2-40B4-BE49-F238E27FC236}">
                <a16:creationId xmlns:a16="http://schemas.microsoft.com/office/drawing/2014/main" id="{CD73DE88-C278-459E-88FC-25F33ED20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4" y="0"/>
            <a:ext cx="12197604" cy="6864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13AF2-E27E-4C25-9572-F65CAE38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1046232"/>
          </a:xfrm>
        </p:spPr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Capital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A4633-211A-4D38-AAC7-498F050F8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0" y="1302026"/>
            <a:ext cx="7235686" cy="531743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</a:rPr>
              <a:t>2017 (Ad Valorem) Lawton Streets and Roadways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</a:rPr>
              <a:t>$55 million over 13 years to improve streets and roadways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</a:rPr>
              <a:t>Rolling Stock (REVRB)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</a:rPr>
              <a:t>$2.98 million with 50 cent increase in REVRB Fee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</a:rPr>
              <a:t>2019 PROPEL CIP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</a:rPr>
              <a:t>Continued Funding for 2014 &amp; 2015 Sales Tax CIP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</a:rPr>
              <a:t>Development of Capital Management Program (Garver)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 descr="Father and daughter">
            <a:extLst>
              <a:ext uri="{FF2B5EF4-FFF2-40B4-BE49-F238E27FC236}">
                <a16:creationId xmlns:a16="http://schemas.microsoft.com/office/drawing/2014/main" id="{0120A7B8-97E9-43AC-B8CD-C687506D2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16">
            <a:off x="7841812" y="564170"/>
            <a:ext cx="4101872" cy="27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7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212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The 20-21 Year in Review</vt:lpstr>
      <vt:lpstr>2021-22</vt:lpstr>
      <vt:lpstr>Proposed Budget Summary Comparison Graph</vt:lpstr>
      <vt:lpstr>Personnel Changes</vt:lpstr>
      <vt:lpstr>PowerPoint Presentation</vt:lpstr>
      <vt:lpstr>PowerPoint Presentation</vt:lpstr>
      <vt:lpstr>PowerPoint Presentation</vt:lpstr>
      <vt:lpstr>Capital Improvements</vt:lpstr>
      <vt:lpstr>Fees</vt:lpstr>
      <vt:lpstr>REVRB FEE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21-22 Financial Plan</dc:title>
  <dc:creator>Caroline Rodriguez</dc:creator>
  <cp:lastModifiedBy>Caroline Rodriguez</cp:lastModifiedBy>
  <cp:revision>49</cp:revision>
  <dcterms:created xsi:type="dcterms:W3CDTF">2021-04-26T13:51:41Z</dcterms:created>
  <dcterms:modified xsi:type="dcterms:W3CDTF">2021-05-25T17:11:16Z</dcterms:modified>
</cp:coreProperties>
</file>