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29" autoAdjust="0"/>
  </p:normalViewPr>
  <p:slideViewPr>
    <p:cSldViewPr showGuides="1">
      <p:cViewPr varScale="1">
        <p:scale>
          <a:sx n="123" d="100"/>
          <a:sy n="123" d="100"/>
        </p:scale>
        <p:origin x="114" y="25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98800344890397E-2"/>
          <c:y val="7.5787550816951529E-2"/>
          <c:w val="0.9460387505332688"/>
          <c:h val="0.827516192773098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 Breakdown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24F-484F-A675-615CB7D79E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18000"/>
                    </a:schemeClr>
                  </a:gs>
                  <a:gs pos="50000">
                    <a:schemeClr val="accent2">
                      <a:satMod val="89000"/>
                      <a:lumMod val="91000"/>
                    </a:schemeClr>
                  </a:gs>
                  <a:gs pos="100000">
                    <a:schemeClr val="accent2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4F-484F-A675-615CB7D79E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B92-4917-B11A-72CD4EFB4F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B92-4917-B11A-72CD4EFB4F0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B92-4917-B11A-72CD4EFB4F0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24F-484F-A675-615CB7D79EC7}"/>
              </c:ext>
            </c:extLst>
          </c:dPt>
          <c:dLbls>
            <c:dLbl>
              <c:idx val="0"/>
              <c:layout>
                <c:manualLayout>
                  <c:x val="3.0926671956703088E-2"/>
                  <c:y val="-1.11986532388531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4F-484F-A675-615CB7D79EC7}"/>
                </c:ext>
              </c:extLst>
            </c:dLbl>
            <c:dLbl>
              <c:idx val="1"/>
              <c:layout>
                <c:manualLayout>
                  <c:x val="-1.4513774440985575E-2"/>
                  <c:y val="6.46053739112785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F-484F-A675-615CB7D79EC7}"/>
                </c:ext>
              </c:extLst>
            </c:dLbl>
            <c:dLbl>
              <c:idx val="5"/>
              <c:layout>
                <c:manualLayout>
                  <c:x val="3.3215223097112861E-2"/>
                  <c:y val="4.03094685188612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4F-484F-A675-615CB7D79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General Fund</c:v>
                </c:pt>
                <c:pt idx="1">
                  <c:v>Enterprise Fund</c:v>
                </c:pt>
                <c:pt idx="2">
                  <c:v>Capital Improvement Fund</c:v>
                </c:pt>
                <c:pt idx="3">
                  <c:v>Special Revenue Fund</c:v>
                </c:pt>
                <c:pt idx="4">
                  <c:v>Internal Service Funds</c:v>
                </c:pt>
                <c:pt idx="5">
                  <c:v>Other Funds</c:v>
                </c:pt>
              </c:strCache>
            </c:strRef>
          </c:cat>
          <c:val>
            <c:numRef>
              <c:f>Sheet1!$B$2:$B$7</c:f>
              <c:numCache>
                <c:formatCode>_(* #,##0_);_(* \(#,##0\);_(* "-"_);_(@_)</c:formatCode>
                <c:ptCount val="6"/>
                <c:pt idx="0">
                  <c:v>73845332</c:v>
                </c:pt>
                <c:pt idx="1">
                  <c:v>185188728</c:v>
                </c:pt>
                <c:pt idx="2">
                  <c:v>18249255</c:v>
                </c:pt>
                <c:pt idx="3">
                  <c:v>26872325</c:v>
                </c:pt>
                <c:pt idx="4">
                  <c:v>2689863</c:v>
                </c:pt>
                <c:pt idx="5">
                  <c:v>29095950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0BC-B1D5-858BEC8E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5042735042739E-3"/>
          <c:y val="3.6675362509178383E-2"/>
          <c:w val="0.97329071045606474"/>
          <c:h val="0.837035931539641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Revenue Source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36-4EE2-AAF4-81E4F52E3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0AC-401E-A3E9-795205AA76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36-4EE2-AAF4-81E4F52E3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36-4EE2-AAF4-81E4F52E3C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36-4EE2-AAF4-81E4F52E3CF6}"/>
              </c:ext>
            </c:extLst>
          </c:dPt>
          <c:dLbls>
            <c:dLbl>
              <c:idx val="1"/>
              <c:layout>
                <c:manualLayout>
                  <c:x val="0.13532763532763523"/>
                  <c:y val="-3.03260045489006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AC-401E-A3E9-795205AA760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303030">
                    <a:lumMod val="50000"/>
                    <a:lumOff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Taxes</c:v>
                </c:pt>
                <c:pt idx="1">
                  <c:v>Charges for Services</c:v>
                </c:pt>
                <c:pt idx="2">
                  <c:v>Grants</c:v>
                </c:pt>
                <c:pt idx="3">
                  <c:v>Interest/Bond Proceeds</c:v>
                </c:pt>
                <c:pt idx="4">
                  <c:v>Other Revenues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74639980</c:v>
                </c:pt>
                <c:pt idx="1">
                  <c:v>54320795</c:v>
                </c:pt>
                <c:pt idx="2">
                  <c:v>3981126</c:v>
                </c:pt>
                <c:pt idx="3">
                  <c:v>15291685</c:v>
                </c:pt>
                <c:pt idx="4">
                  <c:v>61028509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C-401E-A3E9-795205AA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44-4EB4-B827-9A91125BFD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44-4EB4-B827-9A91125BFD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44-4EB4-B827-9A91125BFD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44-4EB4-B827-9A91125BFD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44-4EB4-B827-9A91125BFD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44-4EB4-B827-9A91125BFDC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30303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General Fund</c:v>
                </c:pt>
                <c:pt idx="1">
                  <c:v>Enterprise Funds</c:v>
                </c:pt>
                <c:pt idx="2">
                  <c:v>Capital Improvement Funds</c:v>
                </c:pt>
                <c:pt idx="3">
                  <c:v>Special Revenue Funds</c:v>
                </c:pt>
                <c:pt idx="4">
                  <c:v>Internal Service Funds</c:v>
                </c:pt>
                <c:pt idx="5">
                  <c:v>Other Funds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97046473</c:v>
                </c:pt>
                <c:pt idx="1">
                  <c:v>35315374</c:v>
                </c:pt>
                <c:pt idx="2">
                  <c:v>39185043</c:v>
                </c:pt>
                <c:pt idx="3">
                  <c:v>21468892</c:v>
                </c:pt>
                <c:pt idx="4">
                  <c:v>9503052</c:v>
                </c:pt>
                <c:pt idx="5">
                  <c:v>20019390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E-470D-AA88-CE3DC99C5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F4-4B60-8B89-2B490C9E0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F4-4B60-8B89-2B490C9E06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F4-4B60-8B89-2B490C9E06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F4-4B60-8B89-2B490C9E06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AF4-4B60-8B89-2B490C9E06A1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30303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Personnel</c:v>
                </c:pt>
                <c:pt idx="1">
                  <c:v>Materials &amp; Supplies</c:v>
                </c:pt>
                <c:pt idx="2">
                  <c:v>Other Services &amp; Charges</c:v>
                </c:pt>
                <c:pt idx="3">
                  <c:v>Capital Outlay</c:v>
                </c:pt>
                <c:pt idx="4">
                  <c:v>Debt Service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69859559</c:v>
                </c:pt>
                <c:pt idx="1">
                  <c:v>21608024</c:v>
                </c:pt>
                <c:pt idx="2">
                  <c:v>19976906</c:v>
                </c:pt>
                <c:pt idx="3">
                  <c:v>70052303</c:v>
                </c:pt>
                <c:pt idx="4">
                  <c:v>41041432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A-4E61-8133-DBE6CCE8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Lawton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 2023 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Budget Act Requires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Days prior to the beginning of the fiscal year a budget for the municipality must be prepared and submitted to the Governing Body.</a:t>
            </a:r>
          </a:p>
          <a:p>
            <a:r>
              <a:rPr lang="en-US" dirty="0"/>
              <a:t>FY Budget Hearing shall be held no later than 15 days prior to the beginning of the budget year</a:t>
            </a:r>
          </a:p>
          <a:p>
            <a:r>
              <a:rPr lang="en-US" dirty="0"/>
              <a:t>After the hearing and at least 7 days prior to the beginning of the budget year, the governing body shall adopt the budget by resolution at the legal level of control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Budgetary Revenues – $198,520,114</a:t>
            </a:r>
          </a:p>
        </p:txBody>
      </p:sp>
      <p:graphicFrame>
        <p:nvGraphicFramePr>
          <p:cNvPr id="7" name="Content Placeholder 6" descr="Custom combination chart representing 2 series and 1 line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76814"/>
              </p:ext>
            </p:extLst>
          </p:nvPr>
        </p:nvGraphicFramePr>
        <p:xfrm>
          <a:off x="1522413" y="2011680"/>
          <a:ext cx="9448799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Source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A34E307-FABE-41F4-B94C-B72804A8F0A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913104"/>
              </p:ext>
            </p:extLst>
          </p:nvPr>
        </p:nvGraphicFramePr>
        <p:xfrm>
          <a:off x="2055812" y="1752600"/>
          <a:ext cx="8915400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72E6-B993-4270-AFA0-1BCE9CD0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 by Source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039CFE-FCD2-49C2-ABFE-017BF9681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58043"/>
              </p:ext>
            </p:extLst>
          </p:nvPr>
        </p:nvGraphicFramePr>
        <p:xfrm>
          <a:off x="1522412" y="1981200"/>
          <a:ext cx="9829801" cy="212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65961">
                  <a:extLst>
                    <a:ext uri="{9D8B030D-6E8A-4147-A177-3AD203B41FA5}">
                      <a16:colId xmlns:a16="http://schemas.microsoft.com/office/drawing/2014/main" val="490849608"/>
                    </a:ext>
                  </a:extLst>
                </a:gridCol>
                <a:gridCol w="2682239">
                  <a:extLst>
                    <a:ext uri="{9D8B030D-6E8A-4147-A177-3AD203B41FA5}">
                      <a16:colId xmlns:a16="http://schemas.microsoft.com/office/drawing/2014/main" val="32388511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779963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6931746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904400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4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Sales Taxes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$57,486,624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$49,805,031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086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6,731,491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Charges for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4,485,764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28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Taxes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10,088,064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4,341,126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22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Interest/Bonds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8,804,785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Revenues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56,777,229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40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5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A8CF-972F-4AE9-B551-E31AF7F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Budgetary Expenditure - $222,538,224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0919D2-8497-4F7C-8D60-89713DA6D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72665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4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91DF-8E0E-4A46-9E4B-FCAAE9A2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 by Categories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8A3867-EBC7-4605-87E8-F8D64E442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951391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5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72E6-B993-4270-AFA0-1BCE9CD0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Expenditures by Category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5D78A06-98DD-4E40-ADEB-2E59A1BF5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112"/>
              </p:ext>
            </p:extLst>
          </p:nvPr>
        </p:nvGraphicFramePr>
        <p:xfrm>
          <a:off x="1522413" y="1991360"/>
          <a:ext cx="6857999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36014727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3215217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05569148"/>
                    </a:ext>
                  </a:extLst>
                </a:gridCol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Expenditure Expectation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52804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/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$69,859,559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5663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/>
                        <a:t>Materials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21,608,024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40839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/>
                        <a:t>Other Services &amp;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19,976,906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3322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/>
                        <a:t>Capital Outlay/Improvements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70,052,303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02029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41,041,432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0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FCF-F8B0-42F8-A8DC-4CC50FBC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9018-CD76-4D45-9E2C-04D7924B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Revenues are based upon</a:t>
            </a:r>
          </a:p>
          <a:p>
            <a:pPr lvl="1"/>
            <a:r>
              <a:rPr lang="en-US" dirty="0"/>
              <a:t>Increase in Sales &amp; Use Tax of 4%</a:t>
            </a:r>
          </a:p>
          <a:p>
            <a:pPr lvl="1"/>
            <a:r>
              <a:rPr lang="en-US" dirty="0"/>
              <a:t>Utility Rates &amp; Fees increase 15%</a:t>
            </a:r>
          </a:p>
          <a:p>
            <a:r>
              <a:rPr lang="en-US" b="1" i="1" u="sng" dirty="0"/>
              <a:t>Expenditure summary</a:t>
            </a:r>
          </a:p>
          <a:p>
            <a:pPr lvl="1"/>
            <a:r>
              <a:rPr lang="en-US" dirty="0"/>
              <a:t>Personnel will have the opportunity for a one step increase or a 3% increase in base pay upon annual evaluation</a:t>
            </a:r>
          </a:p>
          <a:p>
            <a:pPr lvl="1"/>
            <a:r>
              <a:rPr lang="en-US" dirty="0"/>
              <a:t>1% increase in controllable operational expenditures</a:t>
            </a:r>
          </a:p>
          <a:p>
            <a:pPr lvl="1"/>
            <a:r>
              <a:rPr lang="en-US" dirty="0"/>
              <a:t>Expenditure of $5,998,716 in Rolling Stock improvements</a:t>
            </a:r>
          </a:p>
          <a:p>
            <a:pPr lvl="1"/>
            <a:r>
              <a:rPr lang="en-US" dirty="0"/>
              <a:t>Expenditure  of $3,578,740 in other budgetary funding improvements</a:t>
            </a:r>
          </a:p>
          <a:p>
            <a:pPr lvl="1"/>
            <a:r>
              <a:rPr lang="en-US" dirty="0"/>
              <a:t>Expenditure of $60,474,847 for Improvements through GO Bonds, Ad Valorem Tax, and 2019 PROPEL sales taxes.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199</TotalTime>
  <Words>261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Currency Symbols 16x9</vt:lpstr>
      <vt:lpstr>City of Lawton</vt:lpstr>
      <vt:lpstr>Municipal Budget Act Requires</vt:lpstr>
      <vt:lpstr>Overall Budgetary Revenues – $198,520,114</vt:lpstr>
      <vt:lpstr>Revenue Source</vt:lpstr>
      <vt:lpstr>Revenues by Source</vt:lpstr>
      <vt:lpstr>Overall Budgetary Expenditure - $222,538,224</vt:lpstr>
      <vt:lpstr>Expenses by Categories </vt:lpstr>
      <vt:lpstr>Expenditures by Category</vt:lpstr>
      <vt:lpstr>FY 2023 Budget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Lawton</dc:title>
  <dc:creator>Joe Dunham</dc:creator>
  <cp:lastModifiedBy>Traci Hushbeck</cp:lastModifiedBy>
  <cp:revision>18</cp:revision>
  <dcterms:created xsi:type="dcterms:W3CDTF">2022-05-23T18:23:14Z</dcterms:created>
  <dcterms:modified xsi:type="dcterms:W3CDTF">2022-05-24T14:16:38Z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