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8" r:id="rId2"/>
    <p:sldId id="329" r:id="rId3"/>
    <p:sldId id="330" r:id="rId4"/>
    <p:sldId id="339" r:id="rId5"/>
    <p:sldId id="331" r:id="rId6"/>
    <p:sldId id="340" r:id="rId7"/>
    <p:sldId id="334" r:id="rId8"/>
    <p:sldId id="341" r:id="rId9"/>
    <p:sldId id="343" r:id="rId10"/>
    <p:sldId id="344" r:id="rId11"/>
    <p:sldId id="342" r:id="rId12"/>
    <p:sldId id="346" r:id="rId13"/>
    <p:sldId id="345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Dunham" initials="JD" lastIdx="1" clrIdx="0">
    <p:extLst>
      <p:ext uri="{19B8F6BF-5375-455C-9EA6-DF929625EA0E}">
        <p15:presenceInfo xmlns:p15="http://schemas.microsoft.com/office/powerpoint/2012/main" userId="S::joe.dunham@lawtonok.gov::978a2170-6cc1-458d-8c39-ebafe3a54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29" autoAdjust="0"/>
  </p:normalViewPr>
  <p:slideViewPr>
    <p:cSldViewPr showGuides="1">
      <p:cViewPr varScale="1">
        <p:scale>
          <a:sx n="83" d="100"/>
          <a:sy n="83" d="100"/>
        </p:scale>
        <p:origin x="48" y="270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Unrestricted Net Position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18000"/>
                  </a:schemeClr>
                </a:gs>
                <a:gs pos="50000">
                  <a:schemeClr val="accent1">
                    <a:satMod val="89000"/>
                    <a:lumMod val="91000"/>
                  </a:schemeClr>
                </a:gs>
                <a:gs pos="100000">
                  <a:schemeClr val="accent1">
                    <a:lumMod val="6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0.00%</c:formatCode>
                <c:ptCount val="7"/>
                <c:pt idx="0">
                  <c:v>-1.2999999999999999E-2</c:v>
                </c:pt>
                <c:pt idx="1">
                  <c:v>-0.27200000000000002</c:v>
                </c:pt>
                <c:pt idx="2">
                  <c:v>-0.46200000000000002</c:v>
                </c:pt>
                <c:pt idx="3">
                  <c:v>-0.44700000000000001</c:v>
                </c:pt>
                <c:pt idx="4">
                  <c:v>-0.52700000000000002</c:v>
                </c:pt>
                <c:pt idx="5">
                  <c:v>-0.40100000000000002</c:v>
                </c:pt>
                <c:pt idx="6">
                  <c:v>-0.34799999999999998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9-40BC-B1D5-858BEC8E3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1089384"/>
        <c:axId val="511088600"/>
      </c:barChart>
      <c:catAx>
        <c:axId val="511089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088600"/>
        <c:crosses val="autoZero"/>
        <c:auto val="1"/>
        <c:lblAlgn val="ctr"/>
        <c:lblOffset val="100"/>
        <c:noMultiLvlLbl val="0"/>
      </c:catAx>
      <c:valAx>
        <c:axId val="511088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089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Fund Balance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0.19</c:v>
                </c:pt>
                <c:pt idx="1">
                  <c:v>0.18</c:v>
                </c:pt>
                <c:pt idx="2">
                  <c:v>0.15</c:v>
                </c:pt>
                <c:pt idx="3">
                  <c:v>0.1</c:v>
                </c:pt>
                <c:pt idx="4">
                  <c:v>0.1</c:v>
                </c:pt>
                <c:pt idx="5">
                  <c:v>0.14000000000000001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EF-4C97-A335-D5CFC74F2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6171135"/>
        <c:axId val="496171967"/>
        <c:axId val="0"/>
      </c:bar3DChart>
      <c:catAx>
        <c:axId val="4961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171967"/>
        <c:crosses val="autoZero"/>
        <c:auto val="1"/>
        <c:lblAlgn val="ctr"/>
        <c:lblOffset val="100"/>
        <c:noMultiLvlLbl val="0"/>
      </c:catAx>
      <c:valAx>
        <c:axId val="49617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17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Revenue Mix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097-4AAD-A64F-841D5742FA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2097-4AAD-A64F-841D5742FA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097-4AAD-A64F-841D5742FA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2097-4AAD-A64F-841D5742FA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97-4AAD-A64F-841D5742FA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097-4AAD-A64F-841D5742FA0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97-4AAD-A64F-841D5742FA0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097-4AAD-A64F-841D5742FA0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DD4-4F0B-B49D-2CF0EB489C8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2097-4AAD-A64F-841D5742FA00}"/>
                </c:ext>
              </c:extLst>
            </c:dLbl>
            <c:dLbl>
              <c:idx val="1"/>
              <c:layout>
                <c:manualLayout>
                  <c:x val="9.2959877108384714E-2"/>
                  <c:y val="-0.38039502560351135"/>
                </c:manualLayout>
              </c:layout>
              <c:tx>
                <c:rich>
                  <a:bodyPr/>
                  <a:lstStyle/>
                  <a:p>
                    <a:fld id="{235D33DC-82FA-432F-B47B-E75624E3F2D7}" type="CATEGORYNAME">
                      <a:rPr lang="en-US">
                        <a:solidFill>
                          <a:schemeClr val="tx2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2"/>
                        </a:solidFill>
                      </a:rPr>
                      <a:t>
</a:t>
                    </a:r>
                    <a:fld id="{F5CB9030-045B-4FA1-9915-221F862BDC52}" type="PERCENTAGE">
                      <a:rPr lang="en-US" baseline="0">
                        <a:solidFill>
                          <a:schemeClr val="tx2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2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097-4AAD-A64F-841D5742FA00}"/>
                </c:ext>
              </c:extLst>
            </c:dLbl>
            <c:dLbl>
              <c:idx val="2"/>
              <c:layout>
                <c:manualLayout>
                  <c:x val="-7.0402653156727502E-2"/>
                  <c:y val="0.194023150442055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97-4AAD-A64F-841D5742FA00}"/>
                </c:ext>
              </c:extLst>
            </c:dLbl>
            <c:dLbl>
              <c:idx val="3"/>
              <c:layout>
                <c:manualLayout>
                  <c:x val="-8.8993468839650855E-2"/>
                  <c:y val="9.08430987445750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97-4AAD-A64F-841D5742FA00}"/>
                </c:ext>
              </c:extLst>
            </c:dLbl>
            <c:dLbl>
              <c:idx val="4"/>
              <c:layout>
                <c:manualLayout>
                  <c:x val="-9.7476754359193479E-2"/>
                  <c:y val="9.7926728074835992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97-4AAD-A64F-841D5742FA00}"/>
                </c:ext>
              </c:extLst>
            </c:dLbl>
            <c:dLbl>
              <c:idx val="5"/>
              <c:layout>
                <c:manualLayout>
                  <c:x val="-0.12509349122057417"/>
                  <c:y val="-7.12350683230555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97-4AAD-A64F-841D5742FA00}"/>
                </c:ext>
              </c:extLst>
            </c:dLbl>
            <c:dLbl>
              <c:idx val="6"/>
              <c:layout>
                <c:manualLayout>
                  <c:x val="-2.4720747115912836E-2"/>
                  <c:y val="-0.167206078025908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97-4AAD-A64F-841D5742FA00}"/>
                </c:ext>
              </c:extLst>
            </c:dLbl>
            <c:dLbl>
              <c:idx val="7"/>
              <c:layout>
                <c:manualLayout>
                  <c:x val="7.8721845815784529E-3"/>
                  <c:y val="-1.55955048413388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97-4AAD-A64F-841D5742FA00}"/>
                </c:ext>
              </c:extLst>
            </c:dLbl>
            <c:dLbl>
              <c:idx val="8"/>
              <c:layout>
                <c:manualLayout>
                  <c:x val="-0.12087153350017299"/>
                  <c:y val="5.09227056201003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D4-4F0B-B49D-2CF0EB489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Taxes</c:v>
                </c:pt>
                <c:pt idx="1">
                  <c:v>Charges for Services</c:v>
                </c:pt>
                <c:pt idx="2">
                  <c:v>Fines &amp; Forteitures</c:v>
                </c:pt>
                <c:pt idx="3">
                  <c:v>Licenses &amp; Permits</c:v>
                </c:pt>
                <c:pt idx="4">
                  <c:v>Parks &amp; Recreation</c:v>
                </c:pt>
                <c:pt idx="5">
                  <c:v>Grants</c:v>
                </c:pt>
                <c:pt idx="6">
                  <c:v>Animal Welfare</c:v>
                </c:pt>
                <c:pt idx="7">
                  <c:v>Interest/Loans</c:v>
                </c:pt>
                <c:pt idx="8">
                  <c:v>Other - Miscellaneous </c:v>
                </c:pt>
              </c:strCache>
            </c:strRef>
          </c:cat>
          <c:val>
            <c:numRef>
              <c:f>Sheet1!$B$2:$B$10</c:f>
              <c:numCache>
                <c:formatCode>_(* #,##0_);_(* \(#,##0\);_(* "-"_);_(@_)</c:formatCode>
                <c:ptCount val="9"/>
                <c:pt idx="0">
                  <c:v>75002980</c:v>
                </c:pt>
                <c:pt idx="1">
                  <c:v>53247415</c:v>
                </c:pt>
                <c:pt idx="2">
                  <c:v>1935894</c:v>
                </c:pt>
                <c:pt idx="3">
                  <c:v>1148808</c:v>
                </c:pt>
                <c:pt idx="4">
                  <c:v>487440</c:v>
                </c:pt>
                <c:pt idx="5">
                  <c:v>3981126</c:v>
                </c:pt>
                <c:pt idx="6">
                  <c:v>100300</c:v>
                </c:pt>
                <c:pt idx="7">
                  <c:v>17380885</c:v>
                </c:pt>
                <c:pt idx="8">
                  <c:v>36057826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7-4AAD-A64F-841D5742FA0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75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7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05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27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7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7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2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3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91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4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97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75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7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City of Lawton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FY 2023 Budget Presentation - Revenues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8070-BDBB-40DC-90A4-5B682815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Price Increases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8D981-D0AC-4392-89AB-B6C133A0F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Chemical Cost Increases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260B4-6604-4047-82B9-73B257C3EE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Aluminum Sulfate – 15%</a:t>
            </a:r>
          </a:p>
          <a:p>
            <a:r>
              <a:rPr lang="en-US" dirty="0"/>
              <a:t>Sodium Hydroxide – 87.7%</a:t>
            </a:r>
          </a:p>
          <a:p>
            <a:r>
              <a:rPr lang="en-US" dirty="0"/>
              <a:t>Sulfuric Acid – 94.7%</a:t>
            </a:r>
          </a:p>
          <a:p>
            <a:r>
              <a:rPr lang="en-US" dirty="0"/>
              <a:t>Liquid Oxygen – 31%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93D78-C96C-4367-9032-5A22BA592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Material Cost Increases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2DFE3-872E-4223-BC2B-0ABAA3C2AA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Rock Hauling – 39%</a:t>
            </a:r>
          </a:p>
          <a:p>
            <a:r>
              <a:rPr lang="en-US" dirty="0"/>
              <a:t>36” Pipe – 111%</a:t>
            </a:r>
          </a:p>
          <a:p>
            <a:r>
              <a:rPr lang="en-US" dirty="0"/>
              <a:t>10” Pipe – 73%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EC73C-B06F-405C-A0F2-EF2DB9A179CE}"/>
              </a:ext>
            </a:extLst>
          </p:cNvPr>
          <p:cNvSpPr txBox="1"/>
          <p:nvPr/>
        </p:nvSpPr>
        <p:spPr>
          <a:xfrm>
            <a:off x="1751012" y="5257800"/>
            <a:ext cx="960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does this mean?  With an average increase in chemical cost of 57.1%.  If it cost the City $100,000 to operate the WWTP in 2021 it is now costing the City $157,100.</a:t>
            </a:r>
          </a:p>
        </p:txBody>
      </p:sp>
    </p:spTree>
    <p:extLst>
      <p:ext uri="{BB962C8B-B14F-4D97-AF65-F5344CB8AC3E}">
        <p14:creationId xmlns:p14="http://schemas.microsoft.com/office/powerpoint/2010/main" val="23835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377C3-22A1-4F92-89DF-2F0F657A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2023 Revenue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DAEA-5CE0-4E3E-A07A-DFA81D80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With a 7.5% CPI increases the City can balance budget but will need to utilize some reserves to do so.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By implementing a 7.5% CPI which was the benchmark in December 2021 the City is already behind the CPI increases as of March 2022.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CPI could be as high as 15% by February 2023.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555B-EF7B-4719-BC2F-AA66C1969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these increase affect Revenues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69551-59E6-454E-A6BA-B077448E3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Increase All Rates by CPI 0f 7.5%</a:t>
            </a:r>
            <a:r>
              <a:rPr lang="en-US" dirty="0"/>
              <a:t> - This increase will only be kicking the can a little farther down the road.  When we know the CPI increase is already at 8.54% and will likely be at 10% - 15% before July 2023.  This increase will allow the City to balance the budget but with the usage of $9,173,000 from the City’s Fund Reserve.</a:t>
            </a:r>
          </a:p>
          <a:p>
            <a:r>
              <a:rPr lang="en-US" b="1" u="sng" dirty="0"/>
              <a:t>Increase All Rates by CPI of 10% </a:t>
            </a:r>
            <a:r>
              <a:rPr lang="en-US" dirty="0"/>
              <a:t>- This increase will generate an additional $11,345,000.  This additional revenue will circumvent the need to drawdown the fund reserve by $9,173,000.   At this rate, the City will be able to add to the Fund Balance by $2,172,000.</a:t>
            </a:r>
          </a:p>
          <a:p>
            <a:r>
              <a:rPr lang="en-US" b="1" u="sng" dirty="0"/>
              <a:t>Increase All Rates by CPI of 15%</a:t>
            </a:r>
            <a:r>
              <a:rPr lang="en-US" dirty="0"/>
              <a:t> - This increase will generate an additional $17,017,500.  Which will circumvent the need to drawdown the fund reserve and add an additional $7,844,500 which is greatly needed to ensure the City can operate in the case of an emergency.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56521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A3931-76A1-496D-B997-06C066F6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2023 Revenue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98E7-0EFD-4004-90EB-24AE2FDB1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City needs to increase all rates and fees 15% for optimal service delivery.</a:t>
            </a:r>
          </a:p>
          <a:p>
            <a:r>
              <a:rPr lang="en-US" dirty="0"/>
              <a:t>An increase of 10% would allow the city to provide service delivery for the next budget year.</a:t>
            </a:r>
          </a:p>
          <a:p>
            <a:r>
              <a:rPr lang="en-US" dirty="0"/>
              <a:t>An increase of 7.5% will make management and staff to continually address issues on a fire-by-fire basis and could have negative repercussions and not allow the City to improve its financial condition.</a:t>
            </a:r>
          </a:p>
        </p:txBody>
      </p:sp>
    </p:spTree>
    <p:extLst>
      <p:ext uri="{BB962C8B-B14F-4D97-AF65-F5344CB8AC3E}">
        <p14:creationId xmlns:p14="http://schemas.microsoft.com/office/powerpoint/2010/main" val="321822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of FY 2023 Budget Meetings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April 25 - Revenues</a:t>
            </a:r>
          </a:p>
          <a:p>
            <a:r>
              <a:rPr lang="en-US" dirty="0"/>
              <a:t>May 4 – Personnel &amp; Operations/Maintenance</a:t>
            </a:r>
          </a:p>
          <a:p>
            <a:r>
              <a:rPr lang="en-US" dirty="0"/>
              <a:t>May 6 – Capital Improvement/Capital Outlay</a:t>
            </a:r>
          </a:p>
          <a:p>
            <a:r>
              <a:rPr lang="en-US" dirty="0"/>
              <a:t>TDB – Summary/ Wrap Up/Adoption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Unrestricted Net Position</a:t>
            </a:r>
          </a:p>
        </p:txBody>
      </p:sp>
      <p:graphicFrame>
        <p:nvGraphicFramePr>
          <p:cNvPr id="7" name="Content Placeholder 6" descr="Custom combination chart representing 2 series and 1 line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037328"/>
              </p:ext>
            </p:extLst>
          </p:nvPr>
        </p:nvGraphicFramePr>
        <p:xfrm>
          <a:off x="1522413" y="1981200"/>
          <a:ext cx="9829800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47B1-1C4A-499C-8769-58757B8A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Unassigned Fund Balance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7799A40-42F5-42B2-A9A7-1BC8F96F9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624154"/>
              </p:ext>
            </p:extLst>
          </p:nvPr>
        </p:nvGraphicFramePr>
        <p:xfrm>
          <a:off x="1522413" y="1981200"/>
          <a:ext cx="9829800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082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Concerns on July 1,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7501844" cy="4187952"/>
          </a:xfrm>
        </p:spPr>
        <p:txBody>
          <a:bodyPr/>
          <a:lstStyle/>
          <a:p>
            <a:r>
              <a:rPr lang="en-US" dirty="0"/>
              <a:t>Negative Unrestricted Net Position</a:t>
            </a:r>
          </a:p>
          <a:p>
            <a:r>
              <a:rPr lang="en-US" dirty="0"/>
              <a:t>Flat Unassigned Fund Balance</a:t>
            </a:r>
          </a:p>
          <a:p>
            <a:r>
              <a:rPr lang="en-US" dirty="0"/>
              <a:t>Negative balance in the Health Fund of $2,173,000</a:t>
            </a:r>
          </a:p>
          <a:p>
            <a:r>
              <a:rPr lang="en-US" dirty="0"/>
              <a:t>An unfunded non-uniformed employee pension plan of roughly $40,000,000 which is growing by $200,000 per year.</a:t>
            </a:r>
          </a:p>
        </p:txBody>
      </p:sp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FBAA-8BF2-4B3A-B533-B1B04F36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304800"/>
            <a:ext cx="9829799" cy="1219200"/>
          </a:xfrm>
        </p:spPr>
        <p:txBody>
          <a:bodyPr/>
          <a:lstStyle/>
          <a:p>
            <a:r>
              <a:rPr lang="en-US" dirty="0"/>
              <a:t>City of Lawton – Revenue Mix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A8E07E8-A0CD-406C-A32E-B5D4552C7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448557"/>
              </p:ext>
            </p:extLst>
          </p:nvPr>
        </p:nvGraphicFramePr>
        <p:xfrm>
          <a:off x="1522413" y="1828800"/>
          <a:ext cx="9829800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2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76200"/>
            <a:ext cx="9829798" cy="685800"/>
          </a:xfrm>
        </p:spPr>
        <p:txBody>
          <a:bodyPr/>
          <a:lstStyle/>
          <a:p>
            <a:r>
              <a:rPr lang="en-US" dirty="0"/>
              <a:t>Revenue Projections for FY 2023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21EFFA97-CE0C-40E7-9C9D-FEC7F29805C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04172190"/>
              </p:ext>
            </p:extLst>
          </p:nvPr>
        </p:nvGraphicFramePr>
        <p:xfrm>
          <a:off x="1598612" y="990598"/>
          <a:ext cx="9905996" cy="525780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2385568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7674192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121213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9862554"/>
                    </a:ext>
                  </a:extLst>
                </a:gridCol>
                <a:gridCol w="1744917">
                  <a:extLst>
                    <a:ext uri="{9D8B030D-6E8A-4147-A177-3AD203B41FA5}">
                      <a16:colId xmlns:a16="http://schemas.microsoft.com/office/drawing/2014/main" val="218419521"/>
                    </a:ext>
                  </a:extLst>
                </a:gridCol>
                <a:gridCol w="998279">
                  <a:extLst>
                    <a:ext uri="{9D8B030D-6E8A-4147-A177-3AD203B41FA5}">
                      <a16:colId xmlns:a16="http://schemas.microsoft.com/office/drawing/2014/main" val="2244094094"/>
                    </a:ext>
                  </a:extLst>
                </a:gridCol>
              </a:tblGrid>
              <a:tr h="1231632">
                <a:tc>
                  <a:txBody>
                    <a:bodyPr/>
                    <a:lstStyle/>
                    <a:p>
                      <a:r>
                        <a:rPr lang="en-US" dirty="0"/>
                        <a:t>Revenue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2020 Actual Revenues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2021 Actual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2022 Projected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dirty="0"/>
                        <a:t>FY 2023 Preliminary w/7.5% 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dirty="0"/>
                        <a:t>%</a:t>
                      </a:r>
                    </a:p>
                    <a:p>
                      <a:pPr algn="ctr">
                        <a:tabLst/>
                      </a:pPr>
                      <a:r>
                        <a:rPr lang="en-US" dirty="0"/>
                        <a:t>Inc.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994779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60,366,356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67,456,764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72,377,256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75,002,980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447955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Charges for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42,961,638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45,741,829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49,543,107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52,929,415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211269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Fines and Forfeitures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4,003,647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5,361,295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2,083,756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2,127,894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3383587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Licenses &amp; Permits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742,117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687,232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1,080,033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1,148,808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15675476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Parks and Recreation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474,727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442,581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454,564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487,440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2712728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3,174,834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12,978,561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13,035,220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3,981,126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5908127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Animal Welfare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409,600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292,755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113,738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100,300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5177949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Interest/Loans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11,229,101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9,128,735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15,672,580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17,338,485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6951024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Miscellaneous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24,769,516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34,808,901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31,467,088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36,181,926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72918428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Total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148,131,537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176,898,654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185,827,342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189,298,374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3326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D6AD-C11E-41B2-A4E2-060B1AE6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Prediction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A0ACB4-4F93-4537-A555-BD8998E6C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4812" y="1981200"/>
            <a:ext cx="9448800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4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5576-5358-4273-B6F4-A70E00F8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Price Increases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81144-2371-4E09-AC9A-7441B535E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Equipment Maintenance Increases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B0BCE-A551-474A-A365-8DE21E3D78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Tires – 24% </a:t>
            </a:r>
          </a:p>
          <a:p>
            <a:r>
              <a:rPr lang="en-US" dirty="0"/>
              <a:t>Oil – 43%</a:t>
            </a:r>
          </a:p>
          <a:p>
            <a:r>
              <a:rPr lang="en-US" dirty="0"/>
              <a:t>Unleaded Fuel – 53%</a:t>
            </a:r>
          </a:p>
          <a:p>
            <a:r>
              <a:rPr lang="en-US" dirty="0"/>
              <a:t>Diesel Fuel – 67.5%</a:t>
            </a:r>
          </a:p>
          <a:p>
            <a:r>
              <a:rPr lang="en-US" dirty="0"/>
              <a:t>DEF per gallon – 123%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CBB069-6CD0-4453-99E5-15099CA48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1613" y="2743201"/>
            <a:ext cx="4800600" cy="1143000"/>
          </a:xfrm>
        </p:spPr>
        <p:txBody>
          <a:bodyPr/>
          <a:lstStyle/>
          <a:p>
            <a:r>
              <a:rPr lang="en-US" dirty="0"/>
              <a:t>Vehicles – 7.5%</a:t>
            </a:r>
          </a:p>
          <a:p>
            <a:r>
              <a:rPr lang="en-US" dirty="0"/>
              <a:t>Refuse Carts – 46% per load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A2F8B32-E07F-4B5A-A5A5-90046C98F19D}"/>
              </a:ext>
            </a:extLst>
          </p:cNvPr>
          <p:cNvSpPr txBox="1">
            <a:spLocks/>
          </p:cNvSpPr>
          <p:nvPr/>
        </p:nvSpPr>
        <p:spPr>
          <a:xfrm>
            <a:off x="6551613" y="1828800"/>
            <a:ext cx="480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24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Equipment Cost Increases</a:t>
            </a:r>
          </a:p>
        </p:txBody>
      </p:sp>
    </p:spTree>
    <p:extLst>
      <p:ext uri="{BB962C8B-B14F-4D97-AF65-F5344CB8AC3E}">
        <p14:creationId xmlns:p14="http://schemas.microsoft.com/office/powerpoint/2010/main" val="15977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667</TotalTime>
  <Words>733</Words>
  <Application>Microsoft Office PowerPoint</Application>
  <PresentationFormat>Custom</PresentationFormat>
  <Paragraphs>132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Cambria</vt:lpstr>
      <vt:lpstr>Currency Symbols 16x9</vt:lpstr>
      <vt:lpstr>City of Lawton</vt:lpstr>
      <vt:lpstr>Schedule of FY 2023 Budget Meetings</vt:lpstr>
      <vt:lpstr>Level of Unrestricted Net Position</vt:lpstr>
      <vt:lpstr>General Fund Unassigned Fund Balance</vt:lpstr>
      <vt:lpstr>Financial Concerns on July 1, 2022</vt:lpstr>
      <vt:lpstr>City of Lawton – Revenue Mix</vt:lpstr>
      <vt:lpstr>Revenue Projections for FY 2023</vt:lpstr>
      <vt:lpstr>Inflation Prediction</vt:lpstr>
      <vt:lpstr>Current Price Increases</vt:lpstr>
      <vt:lpstr>Current Price Increases (Continued)</vt:lpstr>
      <vt:lpstr>FY 2023 Revenue Summary</vt:lpstr>
      <vt:lpstr>How do these increase affect Revenues</vt:lpstr>
      <vt:lpstr>FY 2023 Revenue Recommendation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Lawton</dc:title>
  <dc:creator>Joe Dunham</dc:creator>
  <cp:lastModifiedBy>Kaley Patterson</cp:lastModifiedBy>
  <cp:revision>37</cp:revision>
  <dcterms:created xsi:type="dcterms:W3CDTF">2022-04-22T12:37:47Z</dcterms:created>
  <dcterms:modified xsi:type="dcterms:W3CDTF">2022-05-24T20:12:01Z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