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18" r:id="rId2"/>
    <p:sldId id="340" r:id="rId3"/>
    <p:sldId id="334" r:id="rId4"/>
    <p:sldId id="331" r:id="rId5"/>
    <p:sldId id="356" r:id="rId6"/>
    <p:sldId id="357" r:id="rId7"/>
    <p:sldId id="359" r:id="rId8"/>
    <p:sldId id="360" r:id="rId9"/>
    <p:sldId id="347" r:id="rId10"/>
    <p:sldId id="348" r:id="rId11"/>
    <p:sldId id="350" r:id="rId12"/>
    <p:sldId id="358" r:id="rId13"/>
    <p:sldId id="349" r:id="rId14"/>
    <p:sldId id="351" r:id="rId15"/>
    <p:sldId id="344" r:id="rId16"/>
    <p:sldId id="355" r:id="rId17"/>
    <p:sldId id="352" r:id="rId18"/>
    <p:sldId id="353" r:id="rId19"/>
    <p:sldId id="354" r:id="rId20"/>
    <p:sldId id="342" r:id="rId21"/>
  </p:sldIdLst>
  <p:sldSz cx="12188825"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Dunham" initials="JD" lastIdx="1" clrIdx="0">
    <p:extLst>
      <p:ext uri="{19B8F6BF-5375-455C-9EA6-DF929625EA0E}">
        <p15:presenceInfo xmlns:p15="http://schemas.microsoft.com/office/powerpoint/2012/main" userId="S::joe.dunham@lawtonok.gov::978a2170-6cc1-458d-8c39-ebafe3a549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29" autoAdjust="0"/>
  </p:normalViewPr>
  <p:slideViewPr>
    <p:cSldViewPr showGuides="1">
      <p:cViewPr varScale="1">
        <p:scale>
          <a:sx n="83" d="100"/>
          <a:sy n="83" d="100"/>
        </p:scale>
        <p:origin x="48" y="270"/>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 Revenue Mix </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9-2097-4AAD-A64F-841D5742FA0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8-2097-4AAD-A64F-841D5742FA0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7-2097-4AAD-A64F-841D5742FA0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6-2097-4AAD-A64F-841D5742FA0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5-2097-4AAD-A64F-841D5742FA00}"/>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4-2097-4AAD-A64F-841D5742FA00}"/>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2097-4AAD-A64F-841D5742FA00}"/>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2097-4AAD-A64F-841D5742FA00}"/>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5DD4-4F0B-B49D-2CF0EB489C8A}"/>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9-2097-4AAD-A64F-841D5742FA00}"/>
                </c:ext>
              </c:extLst>
            </c:dLbl>
            <c:dLbl>
              <c:idx val="1"/>
              <c:layout>
                <c:manualLayout>
                  <c:x val="9.2959877108384714E-2"/>
                  <c:y val="-0.38039502560351135"/>
                </c:manualLayout>
              </c:layout>
              <c:tx>
                <c:rich>
                  <a:bodyPr/>
                  <a:lstStyle/>
                  <a:p>
                    <a:fld id="{235D33DC-82FA-432F-B47B-E75624E3F2D7}" type="CATEGORYNAME">
                      <a:rPr lang="en-US">
                        <a:solidFill>
                          <a:schemeClr val="tx2"/>
                        </a:solidFill>
                      </a:rPr>
                      <a:pPr/>
                      <a:t>[CATEGORY NAME]</a:t>
                    </a:fld>
                    <a:r>
                      <a:rPr lang="en-US" baseline="0" dirty="0">
                        <a:solidFill>
                          <a:schemeClr val="tx2"/>
                        </a:solidFill>
                      </a:rPr>
                      <a:t>
</a:t>
                    </a:r>
                    <a:fld id="{F5CB9030-045B-4FA1-9915-221F862BDC52}" type="PERCENTAGE">
                      <a:rPr lang="en-US" baseline="0">
                        <a:solidFill>
                          <a:schemeClr val="tx2"/>
                        </a:solidFill>
                      </a:rPr>
                      <a:pPr/>
                      <a:t>[PERCENTAGE]</a:t>
                    </a:fld>
                    <a:endParaRPr lang="en-US" baseline="0" dirty="0">
                      <a:solidFill>
                        <a:schemeClr val="tx2"/>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097-4AAD-A64F-841D5742FA00}"/>
                </c:ext>
              </c:extLst>
            </c:dLbl>
            <c:dLbl>
              <c:idx val="2"/>
              <c:layout>
                <c:manualLayout>
                  <c:x val="-7.0402653156727502E-2"/>
                  <c:y val="0.1940231504420552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097-4AAD-A64F-841D5742FA00}"/>
                </c:ext>
              </c:extLst>
            </c:dLbl>
            <c:dLbl>
              <c:idx val="3"/>
              <c:layout>
                <c:manualLayout>
                  <c:x val="-8.8993468839650855E-2"/>
                  <c:y val="9.084309874457505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2097-4AAD-A64F-841D5742FA00}"/>
                </c:ext>
              </c:extLst>
            </c:dLbl>
            <c:dLbl>
              <c:idx val="4"/>
              <c:layout>
                <c:manualLayout>
                  <c:x val="-9.7476754359193479E-2"/>
                  <c:y val="9.7926728074835992E-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097-4AAD-A64F-841D5742FA00}"/>
                </c:ext>
              </c:extLst>
            </c:dLbl>
            <c:dLbl>
              <c:idx val="5"/>
              <c:layout>
                <c:manualLayout>
                  <c:x val="-0.12509349122057417"/>
                  <c:y val="-7.123506832305552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2097-4AAD-A64F-841D5742FA00}"/>
                </c:ext>
              </c:extLst>
            </c:dLbl>
            <c:dLbl>
              <c:idx val="6"/>
              <c:layout>
                <c:manualLayout>
                  <c:x val="-2.4720747115912836E-2"/>
                  <c:y val="-0.1672060780259087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097-4AAD-A64F-841D5742FA00}"/>
                </c:ext>
              </c:extLst>
            </c:dLbl>
            <c:dLbl>
              <c:idx val="7"/>
              <c:layout>
                <c:manualLayout>
                  <c:x val="7.8721845815784529E-3"/>
                  <c:y val="-1.559550484133887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097-4AAD-A64F-841D5742FA00}"/>
                </c:ext>
              </c:extLst>
            </c:dLbl>
            <c:dLbl>
              <c:idx val="8"/>
              <c:layout>
                <c:manualLayout>
                  <c:x val="-0.12087153350017299"/>
                  <c:y val="5.092270562010033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5DD4-4F0B-B49D-2CF0EB489C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Taxes</c:v>
                </c:pt>
                <c:pt idx="1">
                  <c:v>Charges for Services</c:v>
                </c:pt>
                <c:pt idx="2">
                  <c:v>Fines &amp; Forteitures</c:v>
                </c:pt>
                <c:pt idx="3">
                  <c:v>Licenses &amp; Permits</c:v>
                </c:pt>
                <c:pt idx="4">
                  <c:v>Parks &amp; Recreation</c:v>
                </c:pt>
                <c:pt idx="5">
                  <c:v>Grants</c:v>
                </c:pt>
                <c:pt idx="6">
                  <c:v>Animal Welfare</c:v>
                </c:pt>
                <c:pt idx="7">
                  <c:v>Interest/Loans</c:v>
                </c:pt>
                <c:pt idx="8">
                  <c:v>Other - Miscellaneous </c:v>
                </c:pt>
              </c:strCache>
            </c:strRef>
          </c:cat>
          <c:val>
            <c:numRef>
              <c:f>Sheet1!$B$2:$B$10</c:f>
              <c:numCache>
                <c:formatCode>_(* #,##0_);_(* \(#,##0\);_(* "-"_);_(@_)</c:formatCode>
                <c:ptCount val="9"/>
                <c:pt idx="0">
                  <c:v>75002980</c:v>
                </c:pt>
                <c:pt idx="1">
                  <c:v>53247415</c:v>
                </c:pt>
                <c:pt idx="2">
                  <c:v>1935894</c:v>
                </c:pt>
                <c:pt idx="3">
                  <c:v>1148808</c:v>
                </c:pt>
                <c:pt idx="4">
                  <c:v>487440</c:v>
                </c:pt>
                <c:pt idx="5">
                  <c:v>3981126</c:v>
                </c:pt>
                <c:pt idx="6">
                  <c:v>100300</c:v>
                </c:pt>
                <c:pt idx="7">
                  <c:v>17380885</c:v>
                </c:pt>
                <c:pt idx="8">
                  <c:v>36057826</c:v>
                </c:pt>
              </c:numCache>
            </c:numRef>
          </c:val>
          <c:extLst>
            <c:ext xmlns:c16="http://schemas.microsoft.com/office/drawing/2014/chart" uri="{C3380CC4-5D6E-409C-BE32-E72D297353CC}">
              <c16:uniqueId val="{00000000-2097-4AAD-A64F-841D5742FA00}"/>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6711835439174758E-2"/>
          <c:y val="0.13272675955739621"/>
          <c:w val="0.84657632912165048"/>
          <c:h val="0.81062548600590978"/>
        </c:manualLayout>
      </c:layout>
      <c:pie3DChart>
        <c:varyColors val="1"/>
        <c:ser>
          <c:idx val="0"/>
          <c:order val="0"/>
          <c:tx>
            <c:strRef>
              <c:f>Sheet1!$B$1</c:f>
              <c:strCache>
                <c:ptCount val="1"/>
                <c:pt idx="0">
                  <c:v> Expenditure Mix </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9-2097-4AAD-A64F-841D5742FA0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8-2097-4AAD-A64F-841D5742FA0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7-2097-4AAD-A64F-841D5742FA0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6-2097-4AAD-A64F-841D5742FA0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5-2097-4AAD-A64F-841D5742FA00}"/>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4-2097-4AAD-A64F-841D5742FA00}"/>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2097-4AAD-A64F-841D5742FA00}"/>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2097-4AAD-A64F-841D5742FA00}"/>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5DD4-4F0B-B49D-2CF0EB489C8A}"/>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DAB7-4BB1-951A-F30D61BE7F60}"/>
              </c:ext>
            </c:extLst>
          </c:dPt>
          <c:dLbls>
            <c:dLbl>
              <c:idx val="1"/>
              <c:tx>
                <c:rich>
                  <a:bodyPr/>
                  <a:lstStyle/>
                  <a:p>
                    <a:fld id="{235D33DC-82FA-432F-B47B-E75624E3F2D7}" type="CATEGORYNAME">
                      <a:rPr lang="en-US">
                        <a:solidFill>
                          <a:schemeClr val="tx2"/>
                        </a:solidFill>
                      </a:rPr>
                      <a:pPr/>
                      <a:t>[CATEGORY NAME]</a:t>
                    </a:fld>
                    <a:r>
                      <a:rPr lang="en-US" baseline="0" dirty="0">
                        <a:solidFill>
                          <a:schemeClr val="tx2"/>
                        </a:solidFill>
                      </a:rPr>
                      <a:t>
</a:t>
                    </a:r>
                    <a:fld id="{F5CB9030-045B-4FA1-9915-221F862BDC52}" type="PERCENTAGE">
                      <a:rPr lang="en-US" baseline="0">
                        <a:solidFill>
                          <a:schemeClr val="tx2"/>
                        </a:solidFill>
                      </a:rPr>
                      <a:pPr/>
                      <a:t>[PERCENTAGE]</a:t>
                    </a:fld>
                    <a:endParaRPr lang="en-US" baseline="0" dirty="0">
                      <a:solidFill>
                        <a:schemeClr val="tx2"/>
                      </a:solidFill>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097-4AAD-A64F-841D5742FA00}"/>
                </c:ext>
              </c:extLst>
            </c:dLbl>
            <c:dLbl>
              <c:idx val="2"/>
              <c:tx>
                <c:rich>
                  <a:bodyPr/>
                  <a:lstStyle/>
                  <a:p>
                    <a:fld id="{F3C10874-B733-418F-9F50-80BECD226E58}" type="CATEGORYNAME">
                      <a:rPr lang="en-US" b="1">
                        <a:solidFill>
                          <a:schemeClr val="tx1"/>
                        </a:solidFill>
                      </a:rPr>
                      <a:pPr/>
                      <a:t>[CATEGORY NAME]</a:t>
                    </a:fld>
                    <a:r>
                      <a:rPr lang="en-US" b="1" baseline="0" dirty="0">
                        <a:solidFill>
                          <a:schemeClr val="tx1"/>
                        </a:solidFill>
                      </a:rPr>
                      <a:t>
</a:t>
                    </a:r>
                    <a:fld id="{532C3088-87FA-490C-B3B1-B8D14EA8069F}" type="PERCENTAGE">
                      <a:rPr lang="en-US" b="1" baseline="0">
                        <a:solidFill>
                          <a:schemeClr val="tx1"/>
                        </a:solidFill>
                      </a:rPr>
                      <a:pPr/>
                      <a:t>[PERCENTAGE]</a:t>
                    </a:fld>
                    <a:endParaRPr lang="en-US" b="1" baseline="0" dirty="0">
                      <a:solidFill>
                        <a:schemeClr val="tx1"/>
                      </a:solidFill>
                    </a:endParaRPr>
                  </a:p>
                </c:rich>
              </c:tx>
              <c:dLblPos val="outEnd"/>
              <c:showLegendKey val="0"/>
              <c:showVal val="0"/>
              <c:showCatName val="1"/>
              <c:showSerName val="0"/>
              <c:showPercent val="1"/>
              <c:showBubbleSize val="0"/>
              <c:extLst>
                <c:ext xmlns:c15="http://schemas.microsoft.com/office/drawing/2012/chart" uri="{CE6537A1-D6FC-4f65-9D91-7224C49458BB}">
                  <c15:layout>
                    <c:manualLayout>
                      <c:w val="0.18187338501291989"/>
                      <c:h val="0.13198255850791143"/>
                    </c:manualLayout>
                  </c15:layout>
                  <c15:dlblFieldTable/>
                  <c15:showDataLabelsRange val="0"/>
                </c:ext>
                <c:ext xmlns:c16="http://schemas.microsoft.com/office/drawing/2014/chart" uri="{C3380CC4-5D6E-409C-BE32-E72D297353CC}">
                  <c16:uniqueId val="{00000007-2097-4AAD-A64F-841D5742FA00}"/>
                </c:ext>
              </c:extLst>
            </c:dLbl>
            <c:dLbl>
              <c:idx val="3"/>
              <c:layout>
                <c:manualLayout>
                  <c:x val="-4.0051679586563319E-2"/>
                  <c:y val="0.1755669348939283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2097-4AAD-A64F-841D5742FA00}"/>
                </c:ext>
              </c:extLst>
            </c:dLbl>
            <c:dLbl>
              <c:idx val="4"/>
              <c:layout>
                <c:manualLayout>
                  <c:x val="-6.8801897983392674E-2"/>
                  <c:y val="-1.33754861251975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097-4AAD-A64F-841D5742FA00}"/>
                </c:ext>
              </c:extLst>
            </c:dLbl>
            <c:dLbl>
              <c:idx val="5"/>
              <c:layout>
                <c:manualLayout>
                  <c:x val="-5.2194543297746164E-2"/>
                  <c:y val="-0.131079764026935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2097-4AAD-A64F-841D5742FA0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7"/>
                <c:pt idx="0">
                  <c:v>Personnel Services</c:v>
                </c:pt>
                <c:pt idx="1">
                  <c:v>Materials</c:v>
                </c:pt>
                <c:pt idx="2">
                  <c:v>Other Charges and Services</c:v>
                </c:pt>
                <c:pt idx="3">
                  <c:v>Capital Outlay</c:v>
                </c:pt>
                <c:pt idx="4">
                  <c:v>CIP</c:v>
                </c:pt>
                <c:pt idx="5">
                  <c:v>Debt Service</c:v>
                </c:pt>
                <c:pt idx="6">
                  <c:v>Miscellaneous</c:v>
                </c:pt>
              </c:strCache>
            </c:strRef>
          </c:cat>
          <c:val>
            <c:numRef>
              <c:f>Sheet1!$B$2:$B$11</c:f>
              <c:numCache>
                <c:formatCode>_(* #,##0_);_(* \(#,##0\);_(* "-"_);_(@_)</c:formatCode>
                <c:ptCount val="10"/>
                <c:pt idx="0">
                  <c:v>72614973.390000001</c:v>
                </c:pt>
                <c:pt idx="1">
                  <c:v>21826224.5</c:v>
                </c:pt>
                <c:pt idx="2">
                  <c:v>44220420.359999999</c:v>
                </c:pt>
                <c:pt idx="3">
                  <c:v>8334717</c:v>
                </c:pt>
                <c:pt idx="4">
                  <c:v>42883608</c:v>
                </c:pt>
                <c:pt idx="5">
                  <c:v>5044400</c:v>
                </c:pt>
                <c:pt idx="6">
                  <c:v>26640000</c:v>
                </c:pt>
              </c:numCache>
            </c:numRef>
          </c:val>
          <c:extLst>
            <c:ext xmlns:c16="http://schemas.microsoft.com/office/drawing/2014/chart" uri="{C3380CC4-5D6E-409C-BE32-E72D297353CC}">
              <c16:uniqueId val="{00000000-2097-4AAD-A64F-841D5742FA00}"/>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 Payroll Mix </c:v>
                </c:pt>
              </c:strCache>
            </c:strRef>
          </c:tx>
          <c:explosion val="7"/>
          <c:dPt>
            <c:idx val="0"/>
            <c:bubble3D val="0"/>
            <c:explosion val="35"/>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9-2097-4AAD-A64F-841D5742FA0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8-2097-4AAD-A64F-841D5742FA0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7-2097-4AAD-A64F-841D5742FA0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6-2097-4AAD-A64F-841D5742FA0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5-2097-4AAD-A64F-841D5742FA00}"/>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4-2097-4AAD-A64F-841D5742FA00}"/>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2097-4AAD-A64F-841D5742FA00}"/>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2097-4AAD-A64F-841D5742FA00}"/>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5DD4-4F0B-B49D-2CF0EB489C8A}"/>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77E0-4F1F-8202-A322832DFE1D}"/>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4-77E0-4F1F-8202-A322832DFE1D}"/>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77E0-4F1F-8202-A322832DFE1D}"/>
              </c:ext>
            </c:extLst>
          </c:dPt>
          <c:dLbls>
            <c:dLbl>
              <c:idx val="1"/>
              <c:layout>
                <c:manualLayout>
                  <c:x val="8.9171498911473274E-2"/>
                  <c:y val="0.22823701536210669"/>
                </c:manualLayout>
              </c:layout>
              <c:tx>
                <c:rich>
                  <a:bodyPr/>
                  <a:lstStyle/>
                  <a:p>
                    <a:fld id="{235D33DC-82FA-432F-B47B-E75624E3F2D7}" type="CATEGORYNAME">
                      <a:rPr lang="en-US">
                        <a:solidFill>
                          <a:schemeClr val="tx2"/>
                        </a:solidFill>
                      </a:rPr>
                      <a:pPr/>
                      <a:t>[CATEGORY NAME]</a:t>
                    </a:fld>
                    <a:r>
                      <a:rPr lang="en-US" baseline="0" dirty="0">
                        <a:solidFill>
                          <a:schemeClr val="tx2"/>
                        </a:solidFill>
                      </a:rPr>
                      <a:t>
</a:t>
                    </a:r>
                    <a:fld id="{F5CB9030-045B-4FA1-9915-221F862BDC52}" type="PERCENTAGE">
                      <a:rPr lang="en-US" baseline="0">
                        <a:solidFill>
                          <a:schemeClr val="tx2"/>
                        </a:solidFill>
                      </a:rPr>
                      <a:pPr/>
                      <a:t>[PERCENTAGE]</a:t>
                    </a:fld>
                    <a:endParaRPr lang="en-US" baseline="0" dirty="0">
                      <a:solidFill>
                        <a:schemeClr val="tx2"/>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097-4AAD-A64F-841D5742FA00}"/>
                </c:ext>
              </c:extLst>
            </c:dLbl>
            <c:dLbl>
              <c:idx val="2"/>
              <c:layout>
                <c:manualLayout>
                  <c:x val="-3.1642963234246882E-2"/>
                  <c:y val="0.2320626234815016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097-4AAD-A64F-841D5742FA00}"/>
                </c:ext>
              </c:extLst>
            </c:dLbl>
            <c:dLbl>
              <c:idx val="3"/>
              <c:layout>
                <c:manualLayout>
                  <c:x val="-0.11095729312905654"/>
                  <c:y val="0.1727742225345459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2097-4AAD-A64F-841D5742FA00}"/>
                </c:ext>
              </c:extLst>
            </c:dLbl>
            <c:dLbl>
              <c:idx val="4"/>
              <c:layout>
                <c:manualLayout>
                  <c:x val="-8.1035015971840735E-2"/>
                  <c:y val="0.1063193728435736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097-4AAD-A64F-841D5742FA00}"/>
                </c:ext>
              </c:extLst>
            </c:dLbl>
            <c:dLbl>
              <c:idx val="5"/>
              <c:layout>
                <c:manualLayout>
                  <c:x val="-8.1929947710024625E-2"/>
                  <c:y val="5.458795338951321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2097-4AAD-A64F-841D5742FA00}"/>
                </c:ext>
              </c:extLst>
            </c:dLbl>
            <c:dLbl>
              <c:idx val="6"/>
              <c:layout>
                <c:manualLayout>
                  <c:x val="-0.11903599259394901"/>
                  <c:y val="2.006531919428140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097-4AAD-A64F-841D5742FA00}"/>
                </c:ext>
              </c:extLst>
            </c:dLbl>
            <c:dLbl>
              <c:idx val="7"/>
              <c:layout>
                <c:manualLayout>
                  <c:x val="-9.4315245478036172E-2"/>
                  <c:y val="-0.1150834346145649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097-4AAD-A64F-841D5742FA00}"/>
                </c:ext>
              </c:extLst>
            </c:dLbl>
            <c:dLbl>
              <c:idx val="8"/>
              <c:layout>
                <c:manualLayout>
                  <c:x val="-2.8794889010966652E-2"/>
                  <c:y val="-0.1890187720682683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5DD4-4F0B-B49D-2CF0EB489C8A}"/>
                </c:ext>
              </c:extLst>
            </c:dLbl>
            <c:dLbl>
              <c:idx val="9"/>
              <c:layout>
                <c:manualLayout>
                  <c:x val="-3.2272884494089431E-2"/>
                  <c:y val="-0.1158075906203019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77E0-4F1F-8202-A322832DFE1D}"/>
                </c:ext>
              </c:extLst>
            </c:dLbl>
            <c:dLbl>
              <c:idx val="10"/>
              <c:layout>
                <c:manualLayout>
                  <c:x val="-3.5348341016010601E-2"/>
                  <c:y val="-0.1239152974069229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4-77E0-4F1F-8202-A322832DFE1D}"/>
                </c:ext>
              </c:extLst>
            </c:dLbl>
            <c:dLbl>
              <c:idx val="11"/>
              <c:layout>
                <c:manualLayout>
                  <c:x val="-8.3840871635231642E-2"/>
                  <c:y val="2.3259854039825112E-2"/>
                </c:manualLayout>
              </c:layout>
              <c:tx>
                <c:rich>
                  <a:bodyPr/>
                  <a:lstStyle/>
                  <a:p>
                    <a:fld id="{AA72F19E-B2F9-4DA3-98B5-5EA0A8D0AE09}" type="CATEGORYNAME">
                      <a:rPr lang="en-US" b="1">
                        <a:solidFill>
                          <a:schemeClr val="tx1"/>
                        </a:solidFill>
                      </a:rPr>
                      <a:pPr/>
                      <a:t>[CATEGORY NAME]</a:t>
                    </a:fld>
                    <a:r>
                      <a:rPr lang="en-US" baseline="0" dirty="0"/>
                      <a:t>
</a:t>
                    </a:r>
                    <a:fld id="{3737827D-79AE-4E74-B305-AB624C332D1C}"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77E0-4F1F-8202-A322832DFE1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12"/>
                <c:pt idx="0">
                  <c:v>Salaries &amp; Wages</c:v>
                </c:pt>
                <c:pt idx="1">
                  <c:v>Incentive Pay</c:v>
                </c:pt>
                <c:pt idx="2">
                  <c:v>Sick Leave</c:v>
                </c:pt>
                <c:pt idx="3">
                  <c:v>Contract Labor</c:v>
                </c:pt>
                <c:pt idx="4">
                  <c:v>Part-Time Salaries</c:v>
                </c:pt>
                <c:pt idx="5">
                  <c:v>Overtime Salaries</c:v>
                </c:pt>
                <c:pt idx="6">
                  <c:v>Holdiay Pay</c:v>
                </c:pt>
                <c:pt idx="7">
                  <c:v>Unemployment Contribution</c:v>
                </c:pt>
                <c:pt idx="8">
                  <c:v>FICA/Medicare Taxes</c:v>
                </c:pt>
                <c:pt idx="9">
                  <c:v>Worker's Compensation Ins.</c:v>
                </c:pt>
                <c:pt idx="10">
                  <c:v>Group Life &amp; Hospital</c:v>
                </c:pt>
                <c:pt idx="11">
                  <c:v>Pension</c:v>
                </c:pt>
              </c:strCache>
            </c:strRef>
          </c:cat>
          <c:val>
            <c:numRef>
              <c:f>Sheet1!$B$2:$B$13</c:f>
              <c:numCache>
                <c:formatCode>_(* #,##0_);_(* \(#,##0\);_(* "-"_);_(@_)</c:formatCode>
                <c:ptCount val="12"/>
                <c:pt idx="0">
                  <c:v>48557830</c:v>
                </c:pt>
                <c:pt idx="1">
                  <c:v>1028605</c:v>
                </c:pt>
                <c:pt idx="2">
                  <c:v>630015</c:v>
                </c:pt>
                <c:pt idx="3">
                  <c:v>711056</c:v>
                </c:pt>
                <c:pt idx="4">
                  <c:v>558280</c:v>
                </c:pt>
                <c:pt idx="5">
                  <c:v>1934239</c:v>
                </c:pt>
                <c:pt idx="6">
                  <c:v>281000</c:v>
                </c:pt>
                <c:pt idx="7">
                  <c:v>109585</c:v>
                </c:pt>
                <c:pt idx="8">
                  <c:v>2292990</c:v>
                </c:pt>
                <c:pt idx="9">
                  <c:v>1470790</c:v>
                </c:pt>
                <c:pt idx="10">
                  <c:v>6045480</c:v>
                </c:pt>
                <c:pt idx="11">
                  <c:v>11451550</c:v>
                </c:pt>
              </c:numCache>
            </c:numRef>
          </c:val>
          <c:extLst>
            <c:ext xmlns:c16="http://schemas.microsoft.com/office/drawing/2014/chart" uri="{C3380CC4-5D6E-409C-BE32-E72D297353CC}">
              <c16:uniqueId val="{00000000-2097-4AAD-A64F-841D5742FA00}"/>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48634763677796"/>
          <c:y val="3.9476816724672112E-2"/>
          <c:w val="0.84996856497588968"/>
          <c:h val="0.45916125912615735"/>
        </c:manualLayout>
      </c:layout>
      <c:bar3DChart>
        <c:barDir val="col"/>
        <c:grouping val="clustered"/>
        <c:varyColors val="0"/>
        <c:ser>
          <c:idx val="0"/>
          <c:order val="0"/>
          <c:tx>
            <c:strRef>
              <c:f>Sheet1!$B$1</c:f>
              <c:strCache>
                <c:ptCount val="1"/>
                <c:pt idx="0">
                  <c:v> FY 2020 </c:v>
                </c:pt>
              </c:strCache>
            </c:strRef>
          </c:tx>
          <c:spPr>
            <a:solidFill>
              <a:schemeClr val="accent1"/>
            </a:solidFill>
            <a:ln>
              <a:noFill/>
            </a:ln>
            <a:effectLst/>
            <a:sp3d/>
          </c:spPr>
          <c:invertIfNegative val="0"/>
          <c:cat>
            <c:strRef>
              <c:f>Sheet1!$A$2:$A$11</c:f>
              <c:strCache>
                <c:ptCount val="10"/>
                <c:pt idx="0">
                  <c:v>Salaries/Wages</c:v>
                </c:pt>
                <c:pt idx="1">
                  <c:v>Overtime</c:v>
                </c:pt>
                <c:pt idx="2">
                  <c:v>Part-Time Labor</c:v>
                </c:pt>
                <c:pt idx="3">
                  <c:v>Contract Labor</c:v>
                </c:pt>
                <c:pt idx="4">
                  <c:v>Sick Leave/Holiday Pay</c:v>
                </c:pt>
                <c:pt idx="5">
                  <c:v>Group Life &amp; Hospital</c:v>
                </c:pt>
                <c:pt idx="6">
                  <c:v>Pension</c:v>
                </c:pt>
                <c:pt idx="7">
                  <c:v>Incentive Pay</c:v>
                </c:pt>
                <c:pt idx="8">
                  <c:v>Unemployment/Worker's Comp Ins.</c:v>
                </c:pt>
                <c:pt idx="9">
                  <c:v>FICA/Medicare Taxes</c:v>
                </c:pt>
              </c:strCache>
            </c:strRef>
          </c:cat>
          <c:val>
            <c:numRef>
              <c:f>Sheet1!$B$2:$B$11</c:f>
              <c:numCache>
                <c:formatCode>_(* #,##0_);_(* \(#,##0\);_(* "-"_);_(@_)</c:formatCode>
                <c:ptCount val="10"/>
                <c:pt idx="0">
                  <c:v>39681531</c:v>
                </c:pt>
                <c:pt idx="1">
                  <c:v>1934239</c:v>
                </c:pt>
                <c:pt idx="2">
                  <c:v>558280</c:v>
                </c:pt>
                <c:pt idx="3">
                  <c:v>474247</c:v>
                </c:pt>
                <c:pt idx="4">
                  <c:v>1148316</c:v>
                </c:pt>
                <c:pt idx="5">
                  <c:v>6045480</c:v>
                </c:pt>
                <c:pt idx="6">
                  <c:v>11451550</c:v>
                </c:pt>
                <c:pt idx="7">
                  <c:v>991464</c:v>
                </c:pt>
                <c:pt idx="8">
                  <c:v>1580375</c:v>
                </c:pt>
                <c:pt idx="9">
                  <c:v>2292990</c:v>
                </c:pt>
              </c:numCache>
            </c:numRef>
          </c:val>
          <c:extLst>
            <c:ext xmlns:c16="http://schemas.microsoft.com/office/drawing/2014/chart" uri="{C3380CC4-5D6E-409C-BE32-E72D297353CC}">
              <c16:uniqueId val="{00000000-7AEB-4EB0-95CF-D39775DAE24A}"/>
            </c:ext>
          </c:extLst>
        </c:ser>
        <c:ser>
          <c:idx val="1"/>
          <c:order val="1"/>
          <c:tx>
            <c:strRef>
              <c:f>Sheet1!$C$1</c:f>
              <c:strCache>
                <c:ptCount val="1"/>
                <c:pt idx="0">
                  <c:v> FY 2021 </c:v>
                </c:pt>
              </c:strCache>
            </c:strRef>
          </c:tx>
          <c:spPr>
            <a:solidFill>
              <a:schemeClr val="accent2"/>
            </a:solidFill>
            <a:ln>
              <a:noFill/>
            </a:ln>
            <a:effectLst/>
            <a:sp3d/>
          </c:spPr>
          <c:invertIfNegative val="0"/>
          <c:cat>
            <c:strRef>
              <c:f>Sheet1!$A$2:$A$11</c:f>
              <c:strCache>
                <c:ptCount val="10"/>
                <c:pt idx="0">
                  <c:v>Salaries/Wages</c:v>
                </c:pt>
                <c:pt idx="1">
                  <c:v>Overtime</c:v>
                </c:pt>
                <c:pt idx="2">
                  <c:v>Part-Time Labor</c:v>
                </c:pt>
                <c:pt idx="3">
                  <c:v>Contract Labor</c:v>
                </c:pt>
                <c:pt idx="4">
                  <c:v>Sick Leave/Holiday Pay</c:v>
                </c:pt>
                <c:pt idx="5">
                  <c:v>Group Life &amp; Hospital</c:v>
                </c:pt>
                <c:pt idx="6">
                  <c:v>Pension</c:v>
                </c:pt>
                <c:pt idx="7">
                  <c:v>Incentive Pay</c:v>
                </c:pt>
                <c:pt idx="8">
                  <c:v>Unemployment/Worker's Comp Ins.</c:v>
                </c:pt>
                <c:pt idx="9">
                  <c:v>FICA/Medicare Taxes</c:v>
                </c:pt>
              </c:strCache>
            </c:strRef>
          </c:cat>
          <c:val>
            <c:numRef>
              <c:f>Sheet1!$C$2:$C$11</c:f>
              <c:numCache>
                <c:formatCode>_(* #,##0_);_(* \(#,##0\);_(* "-"_);_(@_)</c:formatCode>
                <c:ptCount val="10"/>
                <c:pt idx="0">
                  <c:v>39753872</c:v>
                </c:pt>
                <c:pt idx="1">
                  <c:v>2232721</c:v>
                </c:pt>
                <c:pt idx="2">
                  <c:v>224544</c:v>
                </c:pt>
                <c:pt idx="3">
                  <c:v>276350</c:v>
                </c:pt>
                <c:pt idx="4">
                  <c:v>1534761</c:v>
                </c:pt>
                <c:pt idx="5">
                  <c:v>4745950</c:v>
                </c:pt>
                <c:pt idx="6">
                  <c:v>10171511</c:v>
                </c:pt>
                <c:pt idx="7">
                  <c:v>863897</c:v>
                </c:pt>
                <c:pt idx="8">
                  <c:v>4844590</c:v>
                </c:pt>
                <c:pt idx="9">
                  <c:v>2005446</c:v>
                </c:pt>
              </c:numCache>
            </c:numRef>
          </c:val>
          <c:extLst>
            <c:ext xmlns:c16="http://schemas.microsoft.com/office/drawing/2014/chart" uri="{C3380CC4-5D6E-409C-BE32-E72D297353CC}">
              <c16:uniqueId val="{00000001-7AEB-4EB0-95CF-D39775DAE24A}"/>
            </c:ext>
          </c:extLst>
        </c:ser>
        <c:ser>
          <c:idx val="2"/>
          <c:order val="2"/>
          <c:tx>
            <c:strRef>
              <c:f>Sheet1!$D$1</c:f>
              <c:strCache>
                <c:ptCount val="1"/>
                <c:pt idx="0">
                  <c:v> FY 2022 </c:v>
                </c:pt>
              </c:strCache>
            </c:strRef>
          </c:tx>
          <c:spPr>
            <a:solidFill>
              <a:schemeClr val="accent3"/>
            </a:solidFill>
            <a:ln>
              <a:noFill/>
            </a:ln>
            <a:effectLst/>
            <a:sp3d/>
          </c:spPr>
          <c:invertIfNegative val="0"/>
          <c:cat>
            <c:strRef>
              <c:f>Sheet1!$A$2:$A$11</c:f>
              <c:strCache>
                <c:ptCount val="10"/>
                <c:pt idx="0">
                  <c:v>Salaries/Wages</c:v>
                </c:pt>
                <c:pt idx="1">
                  <c:v>Overtime</c:v>
                </c:pt>
                <c:pt idx="2">
                  <c:v>Part-Time Labor</c:v>
                </c:pt>
                <c:pt idx="3">
                  <c:v>Contract Labor</c:v>
                </c:pt>
                <c:pt idx="4">
                  <c:v>Sick Leave/Holiday Pay</c:v>
                </c:pt>
                <c:pt idx="5">
                  <c:v>Group Life &amp; Hospital</c:v>
                </c:pt>
                <c:pt idx="6">
                  <c:v>Pension</c:v>
                </c:pt>
                <c:pt idx="7">
                  <c:v>Incentive Pay</c:v>
                </c:pt>
                <c:pt idx="8">
                  <c:v>Unemployment/Worker's Comp Ins.</c:v>
                </c:pt>
                <c:pt idx="9">
                  <c:v>FICA/Medicare Taxes</c:v>
                </c:pt>
              </c:strCache>
            </c:strRef>
          </c:cat>
          <c:val>
            <c:numRef>
              <c:f>Sheet1!$D$2:$D$11</c:f>
              <c:numCache>
                <c:formatCode>_(* #,##0_);_(* \(#,##0\);_(* "-"_);_(@_)</c:formatCode>
                <c:ptCount val="10"/>
                <c:pt idx="0">
                  <c:v>43279130</c:v>
                </c:pt>
                <c:pt idx="1">
                  <c:v>1334849</c:v>
                </c:pt>
                <c:pt idx="2">
                  <c:v>193144</c:v>
                </c:pt>
                <c:pt idx="3">
                  <c:v>785000</c:v>
                </c:pt>
                <c:pt idx="4">
                  <c:v>871788</c:v>
                </c:pt>
                <c:pt idx="5">
                  <c:v>5225184</c:v>
                </c:pt>
                <c:pt idx="6">
                  <c:v>10148022</c:v>
                </c:pt>
                <c:pt idx="7">
                  <c:v>1248591</c:v>
                </c:pt>
                <c:pt idx="8">
                  <c:v>1806172</c:v>
                </c:pt>
                <c:pt idx="9">
                  <c:v>1791942</c:v>
                </c:pt>
              </c:numCache>
            </c:numRef>
          </c:val>
          <c:extLst>
            <c:ext xmlns:c16="http://schemas.microsoft.com/office/drawing/2014/chart" uri="{C3380CC4-5D6E-409C-BE32-E72D297353CC}">
              <c16:uniqueId val="{00000002-7AEB-4EB0-95CF-D39775DAE24A}"/>
            </c:ext>
          </c:extLst>
        </c:ser>
        <c:ser>
          <c:idx val="3"/>
          <c:order val="3"/>
          <c:tx>
            <c:strRef>
              <c:f>Sheet1!$E$1</c:f>
              <c:strCache>
                <c:ptCount val="1"/>
                <c:pt idx="0">
                  <c:v> FY 2023 </c:v>
                </c:pt>
              </c:strCache>
            </c:strRef>
          </c:tx>
          <c:spPr>
            <a:solidFill>
              <a:schemeClr val="accent4"/>
            </a:solidFill>
            <a:ln>
              <a:noFill/>
            </a:ln>
            <a:effectLst/>
            <a:sp3d/>
          </c:spPr>
          <c:invertIfNegative val="0"/>
          <c:cat>
            <c:strRef>
              <c:f>Sheet1!$A$2:$A$11</c:f>
              <c:strCache>
                <c:ptCount val="10"/>
                <c:pt idx="0">
                  <c:v>Salaries/Wages</c:v>
                </c:pt>
                <c:pt idx="1">
                  <c:v>Overtime</c:v>
                </c:pt>
                <c:pt idx="2">
                  <c:v>Part-Time Labor</c:v>
                </c:pt>
                <c:pt idx="3">
                  <c:v>Contract Labor</c:v>
                </c:pt>
                <c:pt idx="4">
                  <c:v>Sick Leave/Holiday Pay</c:v>
                </c:pt>
                <c:pt idx="5">
                  <c:v>Group Life &amp; Hospital</c:v>
                </c:pt>
                <c:pt idx="6">
                  <c:v>Pension</c:v>
                </c:pt>
                <c:pt idx="7">
                  <c:v>Incentive Pay</c:v>
                </c:pt>
                <c:pt idx="8">
                  <c:v>Unemployment/Worker's Comp Ins.</c:v>
                </c:pt>
                <c:pt idx="9">
                  <c:v>FICA/Medicare Taxes</c:v>
                </c:pt>
              </c:strCache>
            </c:strRef>
          </c:cat>
          <c:val>
            <c:numRef>
              <c:f>Sheet1!$E$2:$E$11</c:f>
              <c:numCache>
                <c:formatCode>_(* #,##0_);_(* \(#,##0\);_(* "-"_);_(@_)</c:formatCode>
                <c:ptCount val="10"/>
                <c:pt idx="0">
                  <c:v>48557830</c:v>
                </c:pt>
                <c:pt idx="1">
                  <c:v>1363862</c:v>
                </c:pt>
                <c:pt idx="2">
                  <c:v>347023</c:v>
                </c:pt>
                <c:pt idx="3">
                  <c:v>711056</c:v>
                </c:pt>
                <c:pt idx="4">
                  <c:v>1253750</c:v>
                </c:pt>
                <c:pt idx="5">
                  <c:v>4778890</c:v>
                </c:pt>
                <c:pt idx="6">
                  <c:v>10338254</c:v>
                </c:pt>
                <c:pt idx="7">
                  <c:v>547470</c:v>
                </c:pt>
                <c:pt idx="8">
                  <c:v>1388047</c:v>
                </c:pt>
                <c:pt idx="9">
                  <c:v>1823922</c:v>
                </c:pt>
              </c:numCache>
            </c:numRef>
          </c:val>
          <c:extLst>
            <c:ext xmlns:c16="http://schemas.microsoft.com/office/drawing/2014/chart" uri="{C3380CC4-5D6E-409C-BE32-E72D297353CC}">
              <c16:uniqueId val="{00000004-7AEB-4EB0-95CF-D39775DAE24A}"/>
            </c:ext>
          </c:extLst>
        </c:ser>
        <c:dLbls>
          <c:showLegendKey val="0"/>
          <c:showVal val="0"/>
          <c:showCatName val="0"/>
          <c:showSerName val="0"/>
          <c:showPercent val="0"/>
          <c:showBubbleSize val="0"/>
        </c:dLbls>
        <c:gapWidth val="150"/>
        <c:shape val="box"/>
        <c:axId val="1343521967"/>
        <c:axId val="1343509487"/>
        <c:axId val="0"/>
      </c:bar3DChart>
      <c:catAx>
        <c:axId val="134352196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3509487"/>
        <c:crossesAt val="0"/>
        <c:auto val="1"/>
        <c:lblAlgn val="ctr"/>
        <c:lblOffset val="100"/>
        <c:noMultiLvlLbl val="0"/>
      </c:catAx>
      <c:valAx>
        <c:axId val="1343509487"/>
        <c:scaling>
          <c:orientation val="minMax"/>
        </c:scaling>
        <c:delete val="0"/>
        <c:axPos val="l"/>
        <c:majorGridlines>
          <c:spPr>
            <a:ln w="9525" cap="flat" cmpd="sng" algn="ctr">
              <a:solidFill>
                <a:schemeClr val="accent1"/>
              </a:solidFill>
              <a:round/>
            </a:ln>
            <a:effectLst/>
          </c:spPr>
        </c:majorGridlines>
        <c:title>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3521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5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740259211784576E-2"/>
          <c:y val="3.5177488059894159E-2"/>
          <c:w val="0.96802335754542324"/>
          <c:h val="0.93237726431737011"/>
        </c:manualLayout>
      </c:layout>
      <c:pie3DChart>
        <c:varyColors val="1"/>
        <c:ser>
          <c:idx val="0"/>
          <c:order val="0"/>
          <c:tx>
            <c:strRef>
              <c:f>Sheet1!$B$1</c:f>
              <c:strCache>
                <c:ptCount val="1"/>
                <c:pt idx="0">
                  <c:v>Materials &amp; Supplies Mix</c:v>
                </c:pt>
              </c:strCache>
            </c:strRef>
          </c:tx>
          <c:explosion val="23"/>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3-C6EE-4509-AC9B-2B9379B729D0}"/>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4-C6EE-4509-AC9B-2B9379B729D0}"/>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9-C6EE-4509-AC9B-2B9379B729D0}"/>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6-C6EE-4509-AC9B-2B9379B729D0}"/>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8-C6EE-4509-AC9B-2B9379B729D0}"/>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5-C6EE-4509-AC9B-2B9379B729D0}"/>
              </c:ext>
            </c:extLst>
          </c:dPt>
          <c:dPt>
            <c:idx val="6"/>
            <c:bubble3D val="0"/>
            <c:spPr>
              <a:solidFill>
                <a:schemeClr val="accent1">
                  <a:lumMod val="60000"/>
                  <a:alpha val="90000"/>
                </a:schemeClr>
              </a:solidFill>
              <a:ln w="19050">
                <a:solidFill>
                  <a:schemeClr val="accent1">
                    <a:lumMod val="60000"/>
                    <a:lumMod val="75000"/>
                  </a:schemeClr>
                </a:solidFill>
              </a:ln>
              <a:effectLst>
                <a:innerShdw blurRad="114300">
                  <a:schemeClr val="accent1">
                    <a:lumMod val="60000"/>
                    <a:lumMod val="75000"/>
                  </a:schemeClr>
                </a:innerShdw>
              </a:effectLst>
              <a:scene3d>
                <a:camera prst="orthographicFront"/>
                <a:lightRig rig="threePt" dir="t"/>
              </a:scene3d>
              <a:sp3d contourW="19050" prstMaterial="flat">
                <a:contourClr>
                  <a:schemeClr val="accent1">
                    <a:lumMod val="60000"/>
                    <a:lumMod val="75000"/>
                  </a:schemeClr>
                </a:contourClr>
              </a:sp3d>
            </c:spPr>
            <c:extLst>
              <c:ext xmlns:c16="http://schemas.microsoft.com/office/drawing/2014/chart" uri="{C3380CC4-5D6E-409C-BE32-E72D297353CC}">
                <c16:uniqueId val="{00000007-C6EE-4509-AC9B-2B9379B729D0}"/>
              </c:ext>
            </c:extLst>
          </c:dPt>
          <c:dPt>
            <c:idx val="7"/>
            <c:bubble3D val="0"/>
            <c:spPr>
              <a:solidFill>
                <a:schemeClr val="accent2">
                  <a:lumMod val="60000"/>
                  <a:alpha val="90000"/>
                </a:schemeClr>
              </a:solidFill>
              <a:ln w="19050">
                <a:solidFill>
                  <a:schemeClr val="accent2">
                    <a:lumMod val="60000"/>
                    <a:lumMod val="75000"/>
                  </a:schemeClr>
                </a:solidFill>
              </a:ln>
              <a:effectLst>
                <a:innerShdw blurRad="114300">
                  <a:schemeClr val="accent2">
                    <a:lumMod val="60000"/>
                    <a:lumMod val="75000"/>
                  </a:schemeClr>
                </a:innerShdw>
              </a:effectLst>
              <a:scene3d>
                <a:camera prst="orthographicFront"/>
                <a:lightRig rig="threePt" dir="t"/>
              </a:scene3d>
              <a:sp3d contourW="19050" prstMaterial="flat">
                <a:contourClr>
                  <a:schemeClr val="accent2">
                    <a:lumMod val="60000"/>
                    <a:lumMod val="75000"/>
                  </a:schemeClr>
                </a:contourClr>
              </a:sp3d>
            </c:spPr>
            <c:extLst>
              <c:ext xmlns:c16="http://schemas.microsoft.com/office/drawing/2014/chart" uri="{C3380CC4-5D6E-409C-BE32-E72D297353CC}">
                <c16:uniqueId val="{0000000C-C6EE-4509-AC9B-2B9379B729D0}"/>
              </c:ext>
            </c:extLst>
          </c:dPt>
          <c:dPt>
            <c:idx val="8"/>
            <c:bubble3D val="0"/>
            <c:spPr>
              <a:solidFill>
                <a:schemeClr val="accent3">
                  <a:lumMod val="60000"/>
                  <a:alpha val="90000"/>
                </a:schemeClr>
              </a:solidFill>
              <a:ln w="19050">
                <a:solidFill>
                  <a:schemeClr val="accent3">
                    <a:lumMod val="60000"/>
                    <a:lumMod val="75000"/>
                  </a:schemeClr>
                </a:solidFill>
              </a:ln>
              <a:effectLst>
                <a:innerShdw blurRad="114300">
                  <a:schemeClr val="accent3">
                    <a:lumMod val="60000"/>
                    <a:lumMod val="75000"/>
                  </a:schemeClr>
                </a:innerShdw>
              </a:effectLst>
              <a:scene3d>
                <a:camera prst="orthographicFront"/>
                <a:lightRig rig="threePt" dir="t"/>
              </a:scene3d>
              <a:sp3d contourW="19050" prstMaterial="flat">
                <a:contourClr>
                  <a:schemeClr val="accent3">
                    <a:lumMod val="60000"/>
                    <a:lumMod val="75000"/>
                  </a:schemeClr>
                </a:contourClr>
              </a:sp3d>
            </c:spPr>
            <c:extLst>
              <c:ext xmlns:c16="http://schemas.microsoft.com/office/drawing/2014/chart" uri="{C3380CC4-5D6E-409C-BE32-E72D297353CC}">
                <c16:uniqueId val="{0000000D-C6EE-4509-AC9B-2B9379B729D0}"/>
              </c:ext>
            </c:extLst>
          </c:dPt>
          <c:dPt>
            <c:idx val="9"/>
            <c:bubble3D val="0"/>
            <c:spPr>
              <a:solidFill>
                <a:schemeClr val="accent4">
                  <a:lumMod val="60000"/>
                  <a:alpha val="90000"/>
                </a:schemeClr>
              </a:solidFill>
              <a:ln w="19050">
                <a:solidFill>
                  <a:schemeClr val="accent4">
                    <a:lumMod val="60000"/>
                    <a:lumMod val="75000"/>
                  </a:schemeClr>
                </a:solidFill>
              </a:ln>
              <a:effectLst>
                <a:innerShdw blurRad="114300">
                  <a:schemeClr val="accent4">
                    <a:lumMod val="60000"/>
                    <a:lumMod val="75000"/>
                  </a:schemeClr>
                </a:innerShdw>
              </a:effectLst>
              <a:scene3d>
                <a:camera prst="orthographicFront"/>
                <a:lightRig rig="threePt" dir="t"/>
              </a:scene3d>
              <a:sp3d contourW="19050" prstMaterial="flat">
                <a:contourClr>
                  <a:schemeClr val="accent4">
                    <a:lumMod val="60000"/>
                    <a:lumMod val="75000"/>
                  </a:schemeClr>
                </a:contourClr>
              </a:sp3d>
            </c:spPr>
            <c:extLst>
              <c:ext xmlns:c16="http://schemas.microsoft.com/office/drawing/2014/chart" uri="{C3380CC4-5D6E-409C-BE32-E72D297353CC}">
                <c16:uniqueId val="{0000000A-C6EE-4509-AC9B-2B9379B729D0}"/>
              </c:ext>
            </c:extLst>
          </c:dPt>
          <c:dPt>
            <c:idx val="10"/>
            <c:bubble3D val="0"/>
            <c:spPr>
              <a:solidFill>
                <a:schemeClr val="accent5">
                  <a:lumMod val="60000"/>
                  <a:alpha val="90000"/>
                </a:schemeClr>
              </a:solidFill>
              <a:ln w="19050">
                <a:solidFill>
                  <a:schemeClr val="accent5">
                    <a:lumMod val="60000"/>
                    <a:lumMod val="75000"/>
                  </a:schemeClr>
                </a:solidFill>
              </a:ln>
              <a:effectLst>
                <a:innerShdw blurRad="114300">
                  <a:schemeClr val="accent5">
                    <a:lumMod val="60000"/>
                    <a:lumMod val="75000"/>
                  </a:schemeClr>
                </a:innerShdw>
              </a:effectLst>
              <a:scene3d>
                <a:camera prst="orthographicFront"/>
                <a:lightRig rig="threePt" dir="t"/>
              </a:scene3d>
              <a:sp3d contourW="19050" prstMaterial="flat">
                <a:contourClr>
                  <a:schemeClr val="accent5">
                    <a:lumMod val="60000"/>
                    <a:lumMod val="75000"/>
                  </a:schemeClr>
                </a:contourClr>
              </a:sp3d>
            </c:spPr>
            <c:extLst>
              <c:ext xmlns:c16="http://schemas.microsoft.com/office/drawing/2014/chart" uri="{C3380CC4-5D6E-409C-BE32-E72D297353CC}">
                <c16:uniqueId val="{0000000B-C6EE-4509-AC9B-2B9379B729D0}"/>
              </c:ext>
            </c:extLst>
          </c:dPt>
          <c:dPt>
            <c:idx val="11"/>
            <c:bubble3D val="0"/>
            <c:spPr>
              <a:solidFill>
                <a:schemeClr val="accent6">
                  <a:lumMod val="60000"/>
                  <a:alpha val="90000"/>
                </a:schemeClr>
              </a:solidFill>
              <a:ln w="19050">
                <a:solidFill>
                  <a:schemeClr val="accent6">
                    <a:lumMod val="60000"/>
                    <a:lumMod val="75000"/>
                  </a:schemeClr>
                </a:solidFill>
              </a:ln>
              <a:effectLst>
                <a:innerShdw blurRad="114300">
                  <a:schemeClr val="accent6">
                    <a:lumMod val="60000"/>
                    <a:lumMod val="75000"/>
                  </a:schemeClr>
                </a:innerShdw>
              </a:effectLst>
              <a:scene3d>
                <a:camera prst="orthographicFront"/>
                <a:lightRig rig="threePt" dir="t"/>
              </a:scene3d>
              <a:sp3d contourW="19050" prstMaterial="flat">
                <a:contourClr>
                  <a:schemeClr val="accent6">
                    <a:lumMod val="60000"/>
                    <a:lumMod val="75000"/>
                  </a:schemeClr>
                </a:contourClr>
              </a:sp3d>
            </c:spPr>
            <c:extLst>
              <c:ext xmlns:c16="http://schemas.microsoft.com/office/drawing/2014/chart" uri="{C3380CC4-5D6E-409C-BE32-E72D297353CC}">
                <c16:uniqueId val="{00000002-C6EE-4509-AC9B-2B9379B729D0}"/>
              </c:ext>
            </c:extLst>
          </c:dPt>
          <c:dLbls>
            <c:dLbl>
              <c:idx val="0"/>
              <c:layout>
                <c:manualLayout>
                  <c:x val="4.716159026633289E-2"/>
                  <c:y val="-7.2262596273826432E-2"/>
                </c:manualLayout>
              </c:layout>
              <c:spPr>
                <a:solidFill>
                  <a:prstClr val="white">
                    <a:alpha val="90000"/>
                  </a:prstClr>
                </a:solidFill>
                <a:ln w="12700" cap="flat" cmpd="sng" algn="ctr">
                  <a:solidFill>
                    <a:srgbClr val="F7C547"/>
                  </a:solidFill>
                  <a:round/>
                </a:ln>
                <a:effectLst>
                  <a:outerShdw blurRad="50800" dist="38100" dir="2700000" algn="tl" rotWithShape="0">
                    <a:srgbClr val="F7C547">
                      <a:lumMod val="75000"/>
                      <a:alpha val="40000"/>
                    </a:srgb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3-C6EE-4509-AC9B-2B9379B729D0}"/>
                </c:ext>
              </c:extLst>
            </c:dLbl>
            <c:dLbl>
              <c:idx val="1"/>
              <c:layout>
                <c:manualLayout>
                  <c:x val="8.0117296384463479E-2"/>
                  <c:y val="-6.0991136353857459E-2"/>
                </c:manualLayout>
              </c:layout>
              <c:spPr>
                <a:solidFill>
                  <a:prstClr val="white">
                    <a:alpha val="90000"/>
                  </a:prstClr>
                </a:solidFill>
                <a:ln w="12700" cap="flat" cmpd="sng" algn="ctr">
                  <a:solidFill>
                    <a:srgbClr val="F7C547"/>
                  </a:solidFill>
                  <a:round/>
                </a:ln>
                <a:effectLst>
                  <a:outerShdw blurRad="50800" dist="38100" dir="2700000" algn="tl" rotWithShape="0">
                    <a:srgbClr val="F7C547">
                      <a:lumMod val="75000"/>
                      <a:alpha val="40000"/>
                    </a:srgb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4-C6EE-4509-AC9B-2B9379B729D0}"/>
                </c:ext>
              </c:extLst>
            </c:dLbl>
            <c:dLbl>
              <c:idx val="2"/>
              <c:layout>
                <c:manualLayout>
                  <c:x val="8.456713259679749E-2"/>
                  <c:y val="-9.0981455186954583E-3"/>
                </c:manualLayout>
              </c:layout>
              <c:spPr>
                <a:solidFill>
                  <a:prstClr val="white">
                    <a:alpha val="90000"/>
                  </a:prstClr>
                </a:solidFill>
                <a:ln w="12700" cap="flat" cmpd="sng" algn="ctr">
                  <a:solidFill>
                    <a:srgbClr val="F7C547"/>
                  </a:solidFill>
                  <a:round/>
                </a:ln>
                <a:effectLst>
                  <a:outerShdw blurRad="50800" dist="38100" dir="2700000" algn="tl" rotWithShape="0">
                    <a:srgbClr val="F7C547">
                      <a:lumMod val="75000"/>
                      <a:alpha val="40000"/>
                    </a:srgb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9-C6EE-4509-AC9B-2B9379B729D0}"/>
                </c:ext>
              </c:extLst>
            </c:dLbl>
            <c:dLbl>
              <c:idx val="3"/>
              <c:layout>
                <c:manualLayout>
                  <c:x val="0.14456631874504058"/>
                  <c:y val="9.6501871692266979E-3"/>
                </c:manualLayout>
              </c:layout>
              <c:spPr>
                <a:solidFill>
                  <a:prstClr val="white">
                    <a:alpha val="90000"/>
                  </a:prstClr>
                </a:solidFill>
                <a:ln w="12700" cap="flat" cmpd="sng" algn="ctr">
                  <a:solidFill>
                    <a:srgbClr val="F7C547"/>
                  </a:solidFill>
                  <a:round/>
                </a:ln>
                <a:effectLst>
                  <a:outerShdw blurRad="50800" dist="38100" dir="2700000" algn="tl" rotWithShape="0">
                    <a:srgbClr val="F7C547">
                      <a:lumMod val="75000"/>
                      <a:alpha val="40000"/>
                    </a:srgb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6-C6EE-4509-AC9B-2B9379B729D0}"/>
                </c:ext>
              </c:extLst>
            </c:dLbl>
            <c:dLbl>
              <c:idx val="4"/>
              <c:layout>
                <c:manualLayout>
                  <c:x val="9.6496266455065205E-2"/>
                  <c:y val="8.3173056236822862E-2"/>
                </c:manualLayout>
              </c:layout>
              <c:spPr>
                <a:solidFill>
                  <a:prstClr val="white">
                    <a:alpha val="90000"/>
                  </a:prstClr>
                </a:solidFill>
                <a:ln w="12700" cap="flat" cmpd="sng" algn="ctr">
                  <a:solidFill>
                    <a:srgbClr val="F7C547"/>
                  </a:solidFill>
                  <a:round/>
                </a:ln>
                <a:effectLst>
                  <a:outerShdw blurRad="50800" dist="38100" dir="2700000" algn="tl" rotWithShape="0">
                    <a:srgbClr val="F7C547">
                      <a:lumMod val="75000"/>
                      <a:alpha val="40000"/>
                    </a:srgb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5"/>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8-C6EE-4509-AC9B-2B9379B729D0}"/>
                </c:ext>
              </c:extLst>
            </c:dLbl>
            <c:dLbl>
              <c:idx val="5"/>
              <c:layout>
                <c:manualLayout>
                  <c:x val="8.7188243911371546E-2"/>
                  <c:y val="0.19130243965405963"/>
                </c:manualLayout>
              </c:layout>
              <c:spPr>
                <a:solidFill>
                  <a:prstClr val="white">
                    <a:alpha val="90000"/>
                  </a:prstClr>
                </a:solidFill>
                <a:ln w="12700" cap="flat" cmpd="sng" algn="ctr">
                  <a:solidFill>
                    <a:srgbClr val="F7C547"/>
                  </a:solidFill>
                  <a:round/>
                </a:ln>
                <a:effectLst>
                  <a:outerShdw blurRad="50800" dist="38100" dir="2700000" algn="tl" rotWithShape="0">
                    <a:srgbClr val="F7C547">
                      <a:lumMod val="75000"/>
                      <a:alpha val="40000"/>
                    </a:srgb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6"/>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5-C6EE-4509-AC9B-2B9379B729D0}"/>
                </c:ext>
              </c:extLst>
            </c:dLbl>
            <c:dLbl>
              <c:idx val="6"/>
              <c:layout>
                <c:manualLayout>
                  <c:x val="3.5948340759730614E-2"/>
                  <c:y val="0.13171657846047924"/>
                </c:manualLayout>
              </c:layout>
              <c:spPr>
                <a:solidFill>
                  <a:prstClr val="white">
                    <a:alpha val="90000"/>
                  </a:prstClr>
                </a:solidFill>
                <a:ln w="12700" cap="flat" cmpd="sng" algn="ctr">
                  <a:solidFill>
                    <a:srgbClr val="F7C547"/>
                  </a:solidFill>
                  <a:round/>
                </a:ln>
                <a:effectLst>
                  <a:outerShdw blurRad="50800" dist="38100" dir="2700000" algn="tl" rotWithShape="0">
                    <a:srgbClr val="F7C547">
                      <a:lumMod val="75000"/>
                      <a:alpha val="40000"/>
                    </a:srgb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lumMod val="60000"/>
                        </a:schemeClr>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7-C6EE-4509-AC9B-2B9379B729D0}"/>
                </c:ext>
              </c:extLst>
            </c:dLbl>
            <c:dLbl>
              <c:idx val="7"/>
              <c:spPr>
                <a:solidFill>
                  <a:prstClr val="white">
                    <a:alpha val="90000"/>
                  </a:prstClr>
                </a:solidFill>
                <a:ln w="12700" cap="flat" cmpd="sng" algn="ctr">
                  <a:solidFill>
                    <a:srgbClr val="F7C547"/>
                  </a:solidFill>
                  <a:round/>
                </a:ln>
                <a:effectLst>
                  <a:outerShdw blurRad="50800" dist="38100" dir="2700000" algn="tl" rotWithShape="0">
                    <a:srgbClr val="F7C547">
                      <a:lumMod val="75000"/>
                      <a:alpha val="40000"/>
                    </a:srgb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lumMod val="60000"/>
                        </a:schemeClr>
                      </a:solidFill>
                      <a:effectLst/>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C-C6EE-4509-AC9B-2B9379B729D0}"/>
                </c:ext>
              </c:extLst>
            </c:dLbl>
            <c:dLbl>
              <c:idx val="8"/>
              <c:spPr>
                <a:solidFill>
                  <a:prstClr val="white">
                    <a:alpha val="90000"/>
                  </a:prstClr>
                </a:solidFill>
                <a:ln w="12700" cap="flat" cmpd="sng" algn="ctr">
                  <a:solidFill>
                    <a:srgbClr val="F7C547"/>
                  </a:solidFill>
                  <a:round/>
                </a:ln>
                <a:effectLst>
                  <a:outerShdw blurRad="50800" dist="38100" dir="2700000" algn="tl" rotWithShape="0">
                    <a:srgbClr val="F7C547">
                      <a:lumMod val="75000"/>
                      <a:alpha val="40000"/>
                    </a:srgb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lumMod val="60000"/>
                        </a:schemeClr>
                      </a:solidFill>
                      <a:effectLst/>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D-C6EE-4509-AC9B-2B9379B729D0}"/>
                </c:ext>
              </c:extLst>
            </c:dLbl>
            <c:dLbl>
              <c:idx val="9"/>
              <c:layout>
                <c:manualLayout>
                  <c:x val="-0.22989592870658609"/>
                  <c:y val="0.14516199819284883"/>
                </c:manualLayout>
              </c:layout>
              <c:spPr>
                <a:solidFill>
                  <a:prstClr val="white">
                    <a:alpha val="90000"/>
                  </a:prstClr>
                </a:solidFill>
                <a:ln w="12700" cap="flat" cmpd="sng" algn="ctr">
                  <a:solidFill>
                    <a:srgbClr val="F7C547"/>
                  </a:solidFill>
                  <a:round/>
                </a:ln>
                <a:effectLst>
                  <a:outerShdw blurRad="50800" dist="38100" dir="2700000" algn="tl" rotWithShape="0">
                    <a:srgbClr val="F7C547">
                      <a:lumMod val="75000"/>
                      <a:alpha val="40000"/>
                    </a:srgb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lumMod val="60000"/>
                        </a:schemeClr>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A-C6EE-4509-AC9B-2B9379B729D0}"/>
                </c:ext>
              </c:extLst>
            </c:dLbl>
            <c:dLbl>
              <c:idx val="10"/>
              <c:layout>
                <c:manualLayout>
                  <c:x val="-0.43789670186575513"/>
                  <c:y val="3.278688524590094E-4"/>
                </c:manualLayout>
              </c:layout>
              <c:spPr>
                <a:solidFill>
                  <a:prstClr val="white">
                    <a:alpha val="90000"/>
                  </a:prstClr>
                </a:solidFill>
                <a:ln w="12700" cap="flat" cmpd="sng" algn="ctr">
                  <a:solidFill>
                    <a:srgbClr val="F7C547"/>
                  </a:solidFill>
                  <a:round/>
                </a:ln>
                <a:effectLst>
                  <a:outerShdw blurRad="50800" dist="38100" dir="2700000" algn="tl" rotWithShape="0">
                    <a:srgbClr val="F7C547">
                      <a:lumMod val="75000"/>
                      <a:alpha val="40000"/>
                    </a:srgb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5">
                          <a:lumMod val="60000"/>
                        </a:schemeClr>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B-C6EE-4509-AC9B-2B9379B729D0}"/>
                </c:ext>
              </c:extLst>
            </c:dLbl>
            <c:dLbl>
              <c:idx val="11"/>
              <c:layout>
                <c:manualLayout>
                  <c:x val="-4.6098089483000669E-2"/>
                  <c:y val="-6.0477819370939288E-2"/>
                </c:manualLayout>
              </c:layout>
              <c:spPr>
                <a:solidFill>
                  <a:prstClr val="white">
                    <a:alpha val="90000"/>
                  </a:prstClr>
                </a:solidFill>
                <a:ln w="12700" cap="flat" cmpd="sng" algn="ctr">
                  <a:solidFill>
                    <a:srgbClr val="F7C547"/>
                  </a:solidFill>
                  <a:round/>
                </a:ln>
                <a:effectLst>
                  <a:outerShdw blurRad="50800" dist="38100" dir="2700000" algn="tl" rotWithShape="0">
                    <a:srgbClr val="F7C547">
                      <a:lumMod val="75000"/>
                      <a:alpha val="40000"/>
                    </a:srgb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6">
                          <a:lumMod val="60000"/>
                        </a:schemeClr>
                      </a:solidFill>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 xmlns:c16="http://schemas.microsoft.com/office/drawing/2014/chart" uri="{C3380CC4-5D6E-409C-BE32-E72D297353CC}">
                  <c16:uniqueId val="{00000002-C6EE-4509-AC9B-2B9379B729D0}"/>
                </c:ext>
              </c:extLst>
            </c:dLbl>
            <c:spPr>
              <a:solidFill>
                <a:prstClr val="white">
                  <a:alpha val="90000"/>
                </a:prstClr>
              </a:solidFill>
              <a:ln w="12700" cap="flat" cmpd="sng" algn="ctr">
                <a:solidFill>
                  <a:srgbClr val="F7C547"/>
                </a:solidFill>
                <a:round/>
              </a:ln>
              <a:effectLst>
                <a:outerShdw blurRad="50800" dist="38100" dir="2700000" algn="tl" rotWithShape="0">
                  <a:srgbClr val="F7C547">
                    <a:lumMod val="75000"/>
                    <a:alpha val="40000"/>
                  </a:srgbClr>
                </a:outerShdw>
              </a:effectLst>
            </c:spPr>
            <c:dLblPos val="in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Lst>
          </c:dLbls>
          <c:cat>
            <c:strRef>
              <c:f>Sheet1!$A$2:$A$13</c:f>
              <c:strCache>
                <c:ptCount val="12"/>
                <c:pt idx="0">
                  <c:v>General Office Supplies</c:v>
                </c:pt>
                <c:pt idx="1">
                  <c:v>Computer Supplies</c:v>
                </c:pt>
                <c:pt idx="2">
                  <c:v>Weapons</c:v>
                </c:pt>
                <c:pt idx="3">
                  <c:v>Radios </c:v>
                </c:pt>
                <c:pt idx="4">
                  <c:v>Library Books</c:v>
                </c:pt>
                <c:pt idx="5">
                  <c:v>Meter Supplies</c:v>
                </c:pt>
                <c:pt idx="6">
                  <c:v>Petroleum Products</c:v>
                </c:pt>
                <c:pt idx="7">
                  <c:v>Chemicals</c:v>
                </c:pt>
                <c:pt idx="8">
                  <c:v>Repair &amp; Maintenance</c:v>
                </c:pt>
                <c:pt idx="9">
                  <c:v>Contractual Maintenance</c:v>
                </c:pt>
                <c:pt idx="10">
                  <c:v>Maint Material - Motive Equip</c:v>
                </c:pt>
                <c:pt idx="11">
                  <c:v>Uniform &amp; Clothing</c:v>
                </c:pt>
              </c:strCache>
            </c:strRef>
          </c:cat>
          <c:val>
            <c:numRef>
              <c:f>Sheet1!$B$2:$B$13</c:f>
              <c:numCache>
                <c:formatCode>General</c:formatCode>
                <c:ptCount val="12"/>
                <c:pt idx="0">
                  <c:v>1767681</c:v>
                </c:pt>
                <c:pt idx="1">
                  <c:v>228619</c:v>
                </c:pt>
                <c:pt idx="2">
                  <c:v>493500</c:v>
                </c:pt>
                <c:pt idx="3">
                  <c:v>10235</c:v>
                </c:pt>
                <c:pt idx="4">
                  <c:v>125000</c:v>
                </c:pt>
                <c:pt idx="5">
                  <c:v>332470</c:v>
                </c:pt>
                <c:pt idx="6">
                  <c:v>2440350</c:v>
                </c:pt>
                <c:pt idx="7">
                  <c:v>2967292</c:v>
                </c:pt>
                <c:pt idx="8">
                  <c:v>8708073</c:v>
                </c:pt>
                <c:pt idx="9">
                  <c:v>1934570</c:v>
                </c:pt>
                <c:pt idx="10">
                  <c:v>2273800</c:v>
                </c:pt>
                <c:pt idx="11">
                  <c:v>544635</c:v>
                </c:pt>
              </c:numCache>
            </c:numRef>
          </c:val>
          <c:extLst>
            <c:ext xmlns:c16="http://schemas.microsoft.com/office/drawing/2014/chart" uri="{C3380CC4-5D6E-409C-BE32-E72D297353CC}">
              <c16:uniqueId val="{00000000-C6EE-4509-AC9B-2B9379B729D0}"/>
            </c:ext>
          </c:extLst>
        </c:ser>
        <c:dLbls>
          <c:dLblPos val="in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342592592592593"/>
          <c:y val="6.5279585013652303E-2"/>
          <c:w val="0.88657407407407407"/>
          <c:h val="0.84998287305817144"/>
        </c:manualLayout>
      </c:layout>
      <c:pie3DChart>
        <c:varyColors val="1"/>
        <c:ser>
          <c:idx val="0"/>
          <c:order val="0"/>
          <c:tx>
            <c:strRef>
              <c:f>Sheet1!$B$1</c:f>
              <c:strCache>
                <c:ptCount val="1"/>
                <c:pt idx="0">
                  <c:v> Other Services &amp; Charges </c:v>
                </c:pt>
              </c:strCache>
            </c:strRef>
          </c:tx>
          <c:explosion val="2"/>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3-3DFD-4544-92F8-2C475484A66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4-3DFD-4544-92F8-2C475484A665}"/>
              </c:ext>
            </c:extLst>
          </c:dPt>
          <c:dPt>
            <c:idx val="2"/>
            <c:bubble3D val="0"/>
            <c:explosion val="48"/>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DFD-4544-92F8-2C475484A66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8-3DFD-4544-92F8-2C475484A665}"/>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7-3DFD-4544-92F8-2C475484A665}"/>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6-3DFD-4544-92F8-2C475484A665}"/>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3DFD-4544-92F8-2C475484A665}"/>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0-3DFD-4544-92F8-2C475484A665}"/>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3DFD-4544-92F8-2C475484A665}"/>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E-3DFD-4544-92F8-2C475484A665}"/>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3DFD-4544-92F8-2C475484A665}"/>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C-3DFD-4544-92F8-2C475484A665}"/>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3DFD-4544-92F8-2C475484A665}"/>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A-3DFD-4544-92F8-2C475484A665}"/>
              </c:ext>
            </c:extLst>
          </c:dPt>
          <c:dPt>
            <c:idx val="14"/>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3DFD-4544-92F8-2C475484A665}"/>
              </c:ext>
            </c:extLst>
          </c:dPt>
          <c:dPt>
            <c:idx val="15"/>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3DFD-4544-92F8-2C475484A665}"/>
              </c:ext>
            </c:extLst>
          </c:dPt>
          <c:dLbls>
            <c:dLbl>
              <c:idx val="0"/>
              <c:layout>
                <c:manualLayout>
                  <c:x val="0.11805555555555555"/>
                  <c:y val="-1.945795691452397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DFD-4544-92F8-2C475484A665}"/>
                </c:ext>
              </c:extLst>
            </c:dLbl>
            <c:dLbl>
              <c:idx val="1"/>
              <c:layout>
                <c:manualLayout>
                  <c:x val="4.8611111111111029E-2"/>
                  <c:y val="0.1890201528839471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3DFD-4544-92F8-2C475484A665}"/>
                </c:ext>
              </c:extLst>
            </c:dLbl>
            <c:dLbl>
              <c:idx val="3"/>
              <c:layout>
                <c:manualLayout>
                  <c:x val="-3.2407407407407406E-2"/>
                  <c:y val="2.779708130646282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3DFD-4544-92F8-2C475484A665}"/>
                </c:ext>
              </c:extLst>
            </c:dLbl>
            <c:dLbl>
              <c:idx val="4"/>
              <c:layout>
                <c:manualLayout>
                  <c:x val="-3.1250000000000014E-2"/>
                  <c:y val="-5.281445448227935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DFD-4544-92F8-2C475484A665}"/>
                </c:ext>
              </c:extLst>
            </c:dLbl>
            <c:dLbl>
              <c:idx val="5"/>
              <c:layout>
                <c:manualLayout>
                  <c:x val="-8.1018518518518514E-3"/>
                  <c:y val="-0.1334259902710215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3DFD-4544-92F8-2C475484A665}"/>
                </c:ext>
              </c:extLst>
            </c:dLbl>
            <c:dLbl>
              <c:idx val="6"/>
              <c:layout>
                <c:manualLayout>
                  <c:x val="-3.2407407407407406E-2"/>
                  <c:y val="-3.057678943710915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3DFD-4544-92F8-2C475484A665}"/>
                </c:ext>
              </c:extLst>
            </c:dLbl>
            <c:dLbl>
              <c:idx val="9"/>
              <c:layout>
                <c:manualLayout>
                  <c:x val="-0.11226851851851852"/>
                  <c:y val="-5.003474635163308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3DFD-4544-92F8-2C475484A665}"/>
                </c:ext>
              </c:extLst>
            </c:dLbl>
            <c:dLbl>
              <c:idx val="10"/>
              <c:layout>
                <c:manualLayout>
                  <c:x val="2.1990740740740741E-2"/>
                  <c:y val="-6.393328700486448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DFD-4544-92F8-2C475484A665}"/>
                </c:ext>
              </c:extLst>
            </c:dLbl>
            <c:dLbl>
              <c:idx val="11"/>
              <c:layout>
                <c:manualLayout>
                  <c:x val="0.14583333333333334"/>
                  <c:y val="-8.617095205003474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3DFD-4544-92F8-2C475484A665}"/>
                </c:ext>
              </c:extLst>
            </c:dLbl>
            <c:dLbl>
              <c:idx val="12"/>
              <c:layout>
                <c:manualLayout>
                  <c:x val="0.2361111111111111"/>
                  <c:y val="-1.945795691452398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DFD-4544-92F8-2C475484A665}"/>
                </c:ext>
              </c:extLst>
            </c:dLbl>
            <c:dLbl>
              <c:idx val="13"/>
              <c:layout>
                <c:manualLayout>
                  <c:x val="0"/>
                  <c:y val="3.891591382904789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3DFD-4544-92F8-2C475484A665}"/>
                </c:ext>
              </c:extLst>
            </c:dLbl>
            <c:dLbl>
              <c:idx val="14"/>
              <c:layout>
                <c:manualLayout>
                  <c:x val="9.7222222222222224E-2"/>
                  <c:y val="0.2307157748436413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DFD-4544-92F8-2C475484A665}"/>
                </c:ext>
              </c:extLst>
            </c:dLbl>
            <c:dLbl>
              <c:idx val="15"/>
              <c:layout>
                <c:manualLayout>
                  <c:x val="0.15046296296296297"/>
                  <c:y val="0.1278665740097290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DFD-4544-92F8-2C475484A665}"/>
                </c:ext>
              </c:extLst>
            </c:dLbl>
            <c:spPr>
              <a:solidFill>
                <a:prstClr val="white"/>
              </a:solidFill>
              <a:ln>
                <a:solidFill>
                  <a:srgbClr val="30303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Sheet1!$A$2:$A$16</c:f>
              <c:strCache>
                <c:ptCount val="15"/>
                <c:pt idx="0">
                  <c:v>Rental, Publ, Printing</c:v>
                </c:pt>
                <c:pt idx="1">
                  <c:v>Contingency</c:v>
                </c:pt>
                <c:pt idx="2">
                  <c:v>Professional &amp; Technical Service</c:v>
                </c:pt>
                <c:pt idx="3">
                  <c:v>Mowing</c:v>
                </c:pt>
                <c:pt idx="4">
                  <c:v>Legal Expenses</c:v>
                </c:pt>
                <c:pt idx="5">
                  <c:v>Employee Drawdowns</c:v>
                </c:pt>
                <c:pt idx="6">
                  <c:v>Utilities</c:v>
                </c:pt>
                <c:pt idx="7">
                  <c:v>Postage</c:v>
                </c:pt>
                <c:pt idx="8">
                  <c:v>Insurance</c:v>
                </c:pt>
                <c:pt idx="9">
                  <c:v>Dues &amp; Memberships</c:v>
                </c:pt>
                <c:pt idx="10">
                  <c:v>Training &amp; Travel</c:v>
                </c:pt>
                <c:pt idx="11">
                  <c:v>Election Expense</c:v>
                </c:pt>
                <c:pt idx="12">
                  <c:v>Fines/Bonds Refunds</c:v>
                </c:pt>
                <c:pt idx="13">
                  <c:v>Other Refunds/Expenses</c:v>
                </c:pt>
                <c:pt idx="14">
                  <c:v>OSDH</c:v>
                </c:pt>
              </c:strCache>
            </c:strRef>
          </c:cat>
          <c:val>
            <c:numRef>
              <c:f>Sheet1!$B$2:$B$16</c:f>
              <c:numCache>
                <c:formatCode>_(* #,##0_);_(* \(#,##0\);_(* "-"_);_(@_)</c:formatCode>
                <c:ptCount val="15"/>
                <c:pt idx="0">
                  <c:v>480028</c:v>
                </c:pt>
                <c:pt idx="1">
                  <c:v>1089000</c:v>
                </c:pt>
                <c:pt idx="2">
                  <c:v>13745276</c:v>
                </c:pt>
                <c:pt idx="3">
                  <c:v>651400</c:v>
                </c:pt>
                <c:pt idx="4">
                  <c:v>400000</c:v>
                </c:pt>
                <c:pt idx="5">
                  <c:v>180000</c:v>
                </c:pt>
                <c:pt idx="6">
                  <c:v>3841862</c:v>
                </c:pt>
                <c:pt idx="7">
                  <c:v>270955</c:v>
                </c:pt>
                <c:pt idx="8">
                  <c:v>7338960</c:v>
                </c:pt>
                <c:pt idx="9">
                  <c:v>278922</c:v>
                </c:pt>
                <c:pt idx="10">
                  <c:v>487389</c:v>
                </c:pt>
                <c:pt idx="11">
                  <c:v>20000</c:v>
                </c:pt>
                <c:pt idx="12">
                  <c:v>0</c:v>
                </c:pt>
                <c:pt idx="13">
                  <c:v>4951628</c:v>
                </c:pt>
                <c:pt idx="14">
                  <c:v>250000</c:v>
                </c:pt>
              </c:numCache>
            </c:numRef>
          </c:val>
          <c:extLst>
            <c:ext xmlns:c16="http://schemas.microsoft.com/office/drawing/2014/chart" uri="{C3380CC4-5D6E-409C-BE32-E72D297353CC}">
              <c16:uniqueId val="{00000000-3DFD-4544-92F8-2C475484A665}"/>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 FY 2020 </c:v>
                </c:pt>
              </c:strCache>
            </c:strRef>
          </c:tx>
          <c:spPr>
            <a:solidFill>
              <a:schemeClr val="accent1"/>
            </a:solidFill>
            <a:ln>
              <a:noFill/>
            </a:ln>
            <a:effectLst/>
            <a:sp3d/>
          </c:spPr>
          <c:invertIfNegative val="0"/>
          <c:cat>
            <c:strRef>
              <c:f>Sheet1!$A$2:$A$3</c:f>
              <c:strCache>
                <c:ptCount val="2"/>
                <c:pt idx="0">
                  <c:v>Materials &amp; Supplies</c:v>
                </c:pt>
                <c:pt idx="1">
                  <c:v>Other Charges and Services</c:v>
                </c:pt>
              </c:strCache>
            </c:strRef>
          </c:cat>
          <c:val>
            <c:numRef>
              <c:f>Sheet1!$B$2:$B$3</c:f>
              <c:numCache>
                <c:formatCode>_(* #,##0_);_(* \(#,##0\);_(* "-"??_);_(@_)</c:formatCode>
                <c:ptCount val="2"/>
                <c:pt idx="0">
                  <c:v>13363966</c:v>
                </c:pt>
                <c:pt idx="1">
                  <c:v>32239877</c:v>
                </c:pt>
              </c:numCache>
            </c:numRef>
          </c:val>
          <c:extLst>
            <c:ext xmlns:c16="http://schemas.microsoft.com/office/drawing/2014/chart" uri="{C3380CC4-5D6E-409C-BE32-E72D297353CC}">
              <c16:uniqueId val="{00000000-6B14-4B92-B206-7F5B768BCFD4}"/>
            </c:ext>
          </c:extLst>
        </c:ser>
        <c:ser>
          <c:idx val="1"/>
          <c:order val="1"/>
          <c:tx>
            <c:strRef>
              <c:f>Sheet1!$C$1</c:f>
              <c:strCache>
                <c:ptCount val="1"/>
                <c:pt idx="0">
                  <c:v> FY 2021 </c:v>
                </c:pt>
              </c:strCache>
            </c:strRef>
          </c:tx>
          <c:spPr>
            <a:solidFill>
              <a:schemeClr val="accent2"/>
            </a:solidFill>
            <a:ln>
              <a:noFill/>
            </a:ln>
            <a:effectLst/>
            <a:sp3d/>
          </c:spPr>
          <c:invertIfNegative val="0"/>
          <c:cat>
            <c:strRef>
              <c:f>Sheet1!$A$2:$A$3</c:f>
              <c:strCache>
                <c:ptCount val="2"/>
                <c:pt idx="0">
                  <c:v>Materials &amp; Supplies</c:v>
                </c:pt>
                <c:pt idx="1">
                  <c:v>Other Charges and Services</c:v>
                </c:pt>
              </c:strCache>
            </c:strRef>
          </c:cat>
          <c:val>
            <c:numRef>
              <c:f>Sheet1!$C$2:$C$3</c:f>
              <c:numCache>
                <c:formatCode>_(* #,##0_);_(* \(#,##0\);_(* "-"??_);_(@_)</c:formatCode>
                <c:ptCount val="2"/>
                <c:pt idx="0">
                  <c:v>14246381</c:v>
                </c:pt>
                <c:pt idx="1">
                  <c:v>29106325</c:v>
                </c:pt>
              </c:numCache>
            </c:numRef>
          </c:val>
          <c:extLst>
            <c:ext xmlns:c16="http://schemas.microsoft.com/office/drawing/2014/chart" uri="{C3380CC4-5D6E-409C-BE32-E72D297353CC}">
              <c16:uniqueId val="{00000001-6B14-4B92-B206-7F5B768BCFD4}"/>
            </c:ext>
          </c:extLst>
        </c:ser>
        <c:ser>
          <c:idx val="2"/>
          <c:order val="2"/>
          <c:tx>
            <c:strRef>
              <c:f>Sheet1!$D$1</c:f>
              <c:strCache>
                <c:ptCount val="1"/>
                <c:pt idx="0">
                  <c:v>FY 2022</c:v>
                </c:pt>
              </c:strCache>
            </c:strRef>
          </c:tx>
          <c:spPr>
            <a:solidFill>
              <a:schemeClr val="accent3"/>
            </a:solidFill>
            <a:ln>
              <a:noFill/>
            </a:ln>
            <a:effectLst/>
            <a:sp3d/>
          </c:spPr>
          <c:invertIfNegative val="0"/>
          <c:cat>
            <c:strRef>
              <c:f>Sheet1!$A$2:$A$3</c:f>
              <c:strCache>
                <c:ptCount val="2"/>
                <c:pt idx="0">
                  <c:v>Materials &amp; Supplies</c:v>
                </c:pt>
                <c:pt idx="1">
                  <c:v>Other Charges and Services</c:v>
                </c:pt>
              </c:strCache>
            </c:strRef>
          </c:cat>
          <c:val>
            <c:numRef>
              <c:f>Sheet1!$D$2:$D$3</c:f>
              <c:numCache>
                <c:formatCode>_(* #,##0_);_(* \(#,##0\);_(* "-"??_);_(@_)</c:formatCode>
                <c:ptCount val="2"/>
                <c:pt idx="0">
                  <c:v>17370187</c:v>
                </c:pt>
                <c:pt idx="1">
                  <c:v>29241224</c:v>
                </c:pt>
              </c:numCache>
            </c:numRef>
          </c:val>
          <c:extLst>
            <c:ext xmlns:c16="http://schemas.microsoft.com/office/drawing/2014/chart" uri="{C3380CC4-5D6E-409C-BE32-E72D297353CC}">
              <c16:uniqueId val="{00000004-6B14-4B92-B206-7F5B768BCFD4}"/>
            </c:ext>
          </c:extLst>
        </c:ser>
        <c:ser>
          <c:idx val="3"/>
          <c:order val="3"/>
          <c:tx>
            <c:strRef>
              <c:f>Sheet1!$E$1</c:f>
              <c:strCache>
                <c:ptCount val="1"/>
                <c:pt idx="0">
                  <c:v>FY 2023</c:v>
                </c:pt>
              </c:strCache>
            </c:strRef>
          </c:tx>
          <c:spPr>
            <a:solidFill>
              <a:schemeClr val="accent4"/>
            </a:solidFill>
            <a:ln>
              <a:noFill/>
            </a:ln>
            <a:effectLst/>
            <a:sp3d/>
          </c:spPr>
          <c:invertIfNegative val="0"/>
          <c:cat>
            <c:strRef>
              <c:f>Sheet1!$A$2:$A$3</c:f>
              <c:strCache>
                <c:ptCount val="2"/>
                <c:pt idx="0">
                  <c:v>Materials &amp; Supplies</c:v>
                </c:pt>
                <c:pt idx="1">
                  <c:v>Other Charges and Services</c:v>
                </c:pt>
              </c:strCache>
            </c:strRef>
          </c:cat>
          <c:val>
            <c:numRef>
              <c:f>Sheet1!$E$2:$E$3</c:f>
              <c:numCache>
                <c:formatCode>_(* #,##0_);_(* \(#,##0\);_(* "-"??_);_(@_)</c:formatCode>
                <c:ptCount val="2"/>
                <c:pt idx="0">
                  <c:v>21826225</c:v>
                </c:pt>
                <c:pt idx="1">
                  <c:v>33985420</c:v>
                </c:pt>
              </c:numCache>
            </c:numRef>
          </c:val>
          <c:extLst>
            <c:ext xmlns:c16="http://schemas.microsoft.com/office/drawing/2014/chart" uri="{C3380CC4-5D6E-409C-BE32-E72D297353CC}">
              <c16:uniqueId val="{00000005-6B14-4B92-B206-7F5B768BCFD4}"/>
            </c:ext>
          </c:extLst>
        </c:ser>
        <c:dLbls>
          <c:showLegendKey val="0"/>
          <c:showVal val="0"/>
          <c:showCatName val="0"/>
          <c:showSerName val="0"/>
          <c:showPercent val="0"/>
          <c:showBubbleSize val="0"/>
        </c:dLbls>
        <c:gapWidth val="150"/>
        <c:shape val="box"/>
        <c:axId val="1540055808"/>
        <c:axId val="1540064128"/>
        <c:axId val="0"/>
      </c:bar3DChart>
      <c:catAx>
        <c:axId val="1540055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0064128"/>
        <c:crosses val="autoZero"/>
        <c:auto val="1"/>
        <c:lblAlgn val="ctr"/>
        <c:lblOffset val="100"/>
        <c:noMultiLvlLbl val="0"/>
      </c:catAx>
      <c:valAx>
        <c:axId val="154006412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005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5/24/2022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5/24/2022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1</a:t>
            </a:fld>
            <a:endParaRPr lang="en-US" dirty="0"/>
          </a:p>
        </p:txBody>
      </p:sp>
    </p:spTree>
    <p:extLst>
      <p:ext uri="{BB962C8B-B14F-4D97-AF65-F5344CB8AC3E}">
        <p14:creationId xmlns:p14="http://schemas.microsoft.com/office/powerpoint/2010/main" val="895975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16</a:t>
            </a:fld>
            <a:endParaRPr lang="en-US" dirty="0"/>
          </a:p>
        </p:txBody>
      </p:sp>
    </p:spTree>
    <p:extLst>
      <p:ext uri="{BB962C8B-B14F-4D97-AF65-F5344CB8AC3E}">
        <p14:creationId xmlns:p14="http://schemas.microsoft.com/office/powerpoint/2010/main" val="1429988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20</a:t>
            </a:fld>
            <a:endParaRPr lang="en-US" dirty="0"/>
          </a:p>
        </p:txBody>
      </p:sp>
    </p:spTree>
    <p:extLst>
      <p:ext uri="{BB962C8B-B14F-4D97-AF65-F5344CB8AC3E}">
        <p14:creationId xmlns:p14="http://schemas.microsoft.com/office/powerpoint/2010/main" val="1921605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2</a:t>
            </a:fld>
            <a:endParaRPr lang="en-US" dirty="0"/>
          </a:p>
        </p:txBody>
      </p:sp>
    </p:spTree>
    <p:extLst>
      <p:ext uri="{BB962C8B-B14F-4D97-AF65-F5344CB8AC3E}">
        <p14:creationId xmlns:p14="http://schemas.microsoft.com/office/powerpoint/2010/main" val="1610994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3</a:t>
            </a:fld>
            <a:endParaRPr lang="en-US" dirty="0"/>
          </a:p>
        </p:txBody>
      </p:sp>
    </p:spTree>
    <p:extLst>
      <p:ext uri="{BB962C8B-B14F-4D97-AF65-F5344CB8AC3E}">
        <p14:creationId xmlns:p14="http://schemas.microsoft.com/office/powerpoint/2010/main" val="981397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4</a:t>
            </a:fld>
            <a:endParaRPr lang="en-US" dirty="0"/>
          </a:p>
        </p:txBody>
      </p:sp>
    </p:spTree>
    <p:extLst>
      <p:ext uri="{BB962C8B-B14F-4D97-AF65-F5344CB8AC3E}">
        <p14:creationId xmlns:p14="http://schemas.microsoft.com/office/powerpoint/2010/main" val="139489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9</a:t>
            </a:fld>
            <a:endParaRPr lang="en-US" dirty="0"/>
          </a:p>
        </p:txBody>
      </p:sp>
    </p:spTree>
    <p:extLst>
      <p:ext uri="{BB962C8B-B14F-4D97-AF65-F5344CB8AC3E}">
        <p14:creationId xmlns:p14="http://schemas.microsoft.com/office/powerpoint/2010/main" val="3437389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10</a:t>
            </a:fld>
            <a:endParaRPr lang="en-US" dirty="0"/>
          </a:p>
        </p:txBody>
      </p:sp>
    </p:spTree>
    <p:extLst>
      <p:ext uri="{BB962C8B-B14F-4D97-AF65-F5344CB8AC3E}">
        <p14:creationId xmlns:p14="http://schemas.microsoft.com/office/powerpoint/2010/main" val="2065489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12</a:t>
            </a:fld>
            <a:endParaRPr lang="en-US" dirty="0"/>
          </a:p>
        </p:txBody>
      </p:sp>
    </p:spTree>
    <p:extLst>
      <p:ext uri="{BB962C8B-B14F-4D97-AF65-F5344CB8AC3E}">
        <p14:creationId xmlns:p14="http://schemas.microsoft.com/office/powerpoint/2010/main" val="742138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13</a:t>
            </a:fld>
            <a:endParaRPr lang="en-US" dirty="0"/>
          </a:p>
        </p:txBody>
      </p:sp>
    </p:spTree>
    <p:extLst>
      <p:ext uri="{BB962C8B-B14F-4D97-AF65-F5344CB8AC3E}">
        <p14:creationId xmlns:p14="http://schemas.microsoft.com/office/powerpoint/2010/main" val="2714050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3199CD-3E1B-4AE6-990F-76F925F5EA9F}" type="slidenum">
              <a:rPr lang="en-US" smtClean="0"/>
              <a:t>15</a:t>
            </a:fld>
            <a:endParaRPr lang="en-US" dirty="0"/>
          </a:p>
        </p:txBody>
      </p:sp>
    </p:spTree>
    <p:extLst>
      <p:ext uri="{BB962C8B-B14F-4D97-AF65-F5344CB8AC3E}">
        <p14:creationId xmlns:p14="http://schemas.microsoft.com/office/powerpoint/2010/main" val="1298878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5/24/2022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5/24/2022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5/24/2022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5/24/2022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5/24/2022</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5/24/2022</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5/24/2022</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5/24/2022</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5/24/2022</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5/24/2022</a:t>
            </a:fld>
            <a:endParaRPr lang="en-US" dirty="0"/>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dirty="0"/>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City of Lawton</a:t>
            </a:r>
          </a:p>
        </p:txBody>
      </p:sp>
      <p:sp>
        <p:nvSpPr>
          <p:cNvPr id="3" name="Subtitle 2"/>
          <p:cNvSpPr>
            <a:spLocks noGrp="1"/>
          </p:cNvSpPr>
          <p:nvPr>
            <p:ph type="subTitle" idx="1"/>
          </p:nvPr>
        </p:nvSpPr>
        <p:spPr/>
        <p:txBody>
          <a:bodyPr/>
          <a:lstStyle/>
          <a:p>
            <a:r>
              <a:rPr lang="en-US" dirty="0"/>
              <a:t>FY 2023 Budget Presentation – </a:t>
            </a:r>
          </a:p>
          <a:p>
            <a:r>
              <a:rPr lang="en-US" dirty="0"/>
              <a:t>Recap of Revenue and Summary Overview of Expenditures</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0FBAA-8BF2-4B3A-B533-B1B04F364FC6}"/>
              </a:ext>
            </a:extLst>
          </p:cNvPr>
          <p:cNvSpPr>
            <a:spLocks noGrp="1"/>
          </p:cNvSpPr>
          <p:nvPr>
            <p:ph type="title"/>
          </p:nvPr>
        </p:nvSpPr>
        <p:spPr>
          <a:xfrm>
            <a:off x="1522414" y="304800"/>
            <a:ext cx="9829799" cy="1219200"/>
          </a:xfrm>
        </p:spPr>
        <p:txBody>
          <a:bodyPr/>
          <a:lstStyle/>
          <a:p>
            <a:r>
              <a:rPr lang="en-US" dirty="0"/>
              <a:t>City of Lawton – Expenditure Mix</a:t>
            </a:r>
          </a:p>
        </p:txBody>
      </p:sp>
      <p:graphicFrame>
        <p:nvGraphicFramePr>
          <p:cNvPr id="6" name="Content Placeholder 5">
            <a:extLst>
              <a:ext uri="{FF2B5EF4-FFF2-40B4-BE49-F238E27FC236}">
                <a16:creationId xmlns:a16="http://schemas.microsoft.com/office/drawing/2014/main" id="{DA8E07E8-A0CD-406C-A32E-B5D4552C7E13}"/>
              </a:ext>
            </a:extLst>
          </p:cNvPr>
          <p:cNvGraphicFramePr>
            <a:graphicFrameLocks noGrp="1"/>
          </p:cNvGraphicFramePr>
          <p:nvPr>
            <p:ph idx="1"/>
            <p:extLst>
              <p:ext uri="{D42A27DB-BD31-4B8C-83A1-F6EECF244321}">
                <p14:modId xmlns:p14="http://schemas.microsoft.com/office/powerpoint/2010/main" val="486300380"/>
              </p:ext>
            </p:extLst>
          </p:nvPr>
        </p:nvGraphicFramePr>
        <p:xfrm>
          <a:off x="1179512" y="1828800"/>
          <a:ext cx="10706100" cy="4747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928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4A8EA-6B54-4588-A85D-F3AB0F48EAAD}"/>
              </a:ext>
            </a:extLst>
          </p:cNvPr>
          <p:cNvSpPr>
            <a:spLocks noGrp="1"/>
          </p:cNvSpPr>
          <p:nvPr>
            <p:ph type="title"/>
          </p:nvPr>
        </p:nvSpPr>
        <p:spPr/>
        <p:txBody>
          <a:bodyPr/>
          <a:lstStyle/>
          <a:p>
            <a:r>
              <a:rPr lang="en-US" dirty="0"/>
              <a:t>City of Lawton – Expenditure Mix Explanation</a:t>
            </a:r>
          </a:p>
        </p:txBody>
      </p:sp>
      <p:sp>
        <p:nvSpPr>
          <p:cNvPr id="3" name="Content Placeholder 2">
            <a:extLst>
              <a:ext uri="{FF2B5EF4-FFF2-40B4-BE49-F238E27FC236}">
                <a16:creationId xmlns:a16="http://schemas.microsoft.com/office/drawing/2014/main" id="{0ED41D66-32D8-4877-9F7D-50642B5F5F0D}"/>
              </a:ext>
            </a:extLst>
          </p:cNvPr>
          <p:cNvSpPr>
            <a:spLocks noGrp="1"/>
          </p:cNvSpPr>
          <p:nvPr>
            <p:ph idx="1"/>
          </p:nvPr>
        </p:nvSpPr>
        <p:spPr/>
        <p:txBody>
          <a:bodyPr>
            <a:normAutofit fontScale="92500" lnSpcReduction="20000"/>
          </a:bodyPr>
          <a:lstStyle/>
          <a:p>
            <a:r>
              <a:rPr lang="en-US" u="sng" dirty="0">
                <a:latin typeface="Times New Roman" panose="02020603050405020304" pitchFamily="18" charset="0"/>
                <a:cs typeface="Times New Roman" panose="02020603050405020304" pitchFamily="18" charset="0"/>
              </a:rPr>
              <a:t>Personnel Services</a:t>
            </a:r>
            <a:r>
              <a:rPr lang="en-US" dirty="0">
                <a:latin typeface="Times New Roman" panose="02020603050405020304" pitchFamily="18" charset="0"/>
                <a:cs typeface="Times New Roman" panose="02020603050405020304" pitchFamily="18" charset="0"/>
              </a:rPr>
              <a:t> – Salaries, Overtime, Employment Taxes, Benefits, Unemployment Insurance, Workers Comp Insurance</a:t>
            </a:r>
          </a:p>
          <a:p>
            <a:r>
              <a:rPr lang="en-US" u="sng" dirty="0">
                <a:latin typeface="Times New Roman" panose="02020603050405020304" pitchFamily="18" charset="0"/>
                <a:cs typeface="Times New Roman" panose="02020603050405020304" pitchFamily="18" charset="0"/>
              </a:rPr>
              <a:t>Materials and Supplies</a:t>
            </a:r>
            <a:r>
              <a:rPr lang="en-US" dirty="0">
                <a:latin typeface="Times New Roman" panose="02020603050405020304" pitchFamily="18" charset="0"/>
                <a:cs typeface="Times New Roman" panose="02020603050405020304" pitchFamily="18" charset="0"/>
              </a:rPr>
              <a:t> – General office supplies, repair and maintenance, contractual maintenance, chemicals, uniforms</a:t>
            </a:r>
          </a:p>
          <a:p>
            <a:r>
              <a:rPr lang="en-US" u="sng" dirty="0">
                <a:latin typeface="Times New Roman" panose="02020603050405020304" pitchFamily="18" charset="0"/>
                <a:cs typeface="Times New Roman" panose="02020603050405020304" pitchFamily="18" charset="0"/>
              </a:rPr>
              <a:t>Other Charges and Services</a:t>
            </a:r>
            <a:r>
              <a:rPr lang="en-US" dirty="0">
                <a:latin typeface="Times New Roman" panose="02020603050405020304" pitchFamily="18" charset="0"/>
                <a:cs typeface="Times New Roman" panose="02020603050405020304" pitchFamily="18" charset="0"/>
              </a:rPr>
              <a:t> – Contingencies, mowing, utilities, general liability and property insurance, training and travel expenses, election expenses, </a:t>
            </a:r>
          </a:p>
          <a:p>
            <a:r>
              <a:rPr lang="en-US" u="sng" dirty="0">
                <a:latin typeface="Times New Roman" panose="02020603050405020304" pitchFamily="18" charset="0"/>
                <a:cs typeface="Times New Roman" panose="02020603050405020304" pitchFamily="18" charset="0"/>
              </a:rPr>
              <a:t>Capital Outlay</a:t>
            </a:r>
            <a:r>
              <a:rPr lang="en-US" dirty="0">
                <a:latin typeface="Times New Roman" panose="02020603050405020304" pitchFamily="18" charset="0"/>
                <a:cs typeface="Times New Roman" panose="02020603050405020304" pitchFamily="18" charset="0"/>
              </a:rPr>
              <a:t> – Purchase of rolling stock and general capital outlay items</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rPr>
              <a:t>CIP</a:t>
            </a:r>
            <a:r>
              <a:rPr lang="en-US" dirty="0">
                <a:latin typeface="Times New Roman" panose="02020603050405020304" pitchFamily="18" charset="0"/>
                <a:cs typeface="Times New Roman" panose="02020603050405020304" pitchFamily="18" charset="0"/>
              </a:rPr>
              <a:t> – The 2019 Propel 2.125% Sales Tax</a:t>
            </a:r>
            <a:endParaRPr lang="en-US" u="sng" dirty="0">
              <a:latin typeface="Times New Roman" panose="02020603050405020304" pitchFamily="18" charset="0"/>
              <a:cs typeface="Times New Roman" panose="02020603050405020304" pitchFamily="18" charset="0"/>
            </a:endParaRPr>
          </a:p>
          <a:p>
            <a:r>
              <a:rPr lang="en-US" u="sng" dirty="0">
                <a:latin typeface="Times New Roman" panose="02020603050405020304" pitchFamily="18" charset="0"/>
                <a:cs typeface="Times New Roman" panose="02020603050405020304" pitchFamily="18" charset="0"/>
              </a:rPr>
              <a:t>Debt/Investments</a:t>
            </a:r>
            <a:r>
              <a:rPr lang="en-US" dirty="0">
                <a:latin typeface="Times New Roman" panose="02020603050405020304" pitchFamily="18" charset="0"/>
                <a:cs typeface="Times New Roman" panose="02020603050405020304" pitchFamily="18" charset="0"/>
              </a:rPr>
              <a:t> – Payment of principal and interest on loans</a:t>
            </a:r>
          </a:p>
          <a:p>
            <a:r>
              <a:rPr lang="en-US" u="sng" dirty="0">
                <a:latin typeface="Times New Roman" panose="02020603050405020304" pitchFamily="18" charset="0"/>
                <a:cs typeface="Times New Roman" panose="02020603050405020304" pitchFamily="18" charset="0"/>
              </a:rPr>
              <a:t>Miscellaneous</a:t>
            </a:r>
            <a:r>
              <a:rPr lang="en-US" dirty="0">
                <a:latin typeface="Times New Roman" panose="02020603050405020304" pitchFamily="18" charset="0"/>
                <a:cs typeface="Times New Roman" panose="02020603050405020304" pitchFamily="18" charset="0"/>
              </a:rPr>
              <a:t> – Bank Charges, Depreciation Expense, Grant Expenses, Bad debt expenses</a:t>
            </a:r>
            <a:endParaRPr lang="en-US"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975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City of Lawton</a:t>
            </a:r>
          </a:p>
        </p:txBody>
      </p:sp>
      <p:sp>
        <p:nvSpPr>
          <p:cNvPr id="3" name="Subtitle 2"/>
          <p:cNvSpPr>
            <a:spLocks noGrp="1"/>
          </p:cNvSpPr>
          <p:nvPr>
            <p:ph type="subTitle" idx="1"/>
          </p:nvPr>
        </p:nvSpPr>
        <p:spPr/>
        <p:txBody>
          <a:bodyPr/>
          <a:lstStyle/>
          <a:p>
            <a:r>
              <a:rPr lang="en-US" dirty="0"/>
              <a:t>FY 2023 Budget Presentation – </a:t>
            </a:r>
          </a:p>
          <a:p>
            <a:r>
              <a:rPr lang="en-US" dirty="0"/>
              <a:t>Personnel Services</a:t>
            </a:r>
          </a:p>
        </p:txBody>
      </p:sp>
    </p:spTree>
    <p:extLst>
      <p:ext uri="{BB962C8B-B14F-4D97-AF65-F5344CB8AC3E}">
        <p14:creationId xmlns:p14="http://schemas.microsoft.com/office/powerpoint/2010/main" val="55551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0FBAA-8BF2-4B3A-B533-B1B04F364FC6}"/>
              </a:ext>
            </a:extLst>
          </p:cNvPr>
          <p:cNvSpPr>
            <a:spLocks noGrp="1"/>
          </p:cNvSpPr>
          <p:nvPr>
            <p:ph type="title"/>
          </p:nvPr>
        </p:nvSpPr>
        <p:spPr>
          <a:xfrm>
            <a:off x="1522414" y="304800"/>
            <a:ext cx="9829799" cy="1143000"/>
          </a:xfrm>
        </p:spPr>
        <p:txBody>
          <a:bodyPr/>
          <a:lstStyle/>
          <a:p>
            <a:r>
              <a:rPr lang="en-US" dirty="0"/>
              <a:t>City of Lawton – Payroll Mix</a:t>
            </a:r>
          </a:p>
        </p:txBody>
      </p:sp>
      <p:graphicFrame>
        <p:nvGraphicFramePr>
          <p:cNvPr id="6" name="Content Placeholder 5">
            <a:extLst>
              <a:ext uri="{FF2B5EF4-FFF2-40B4-BE49-F238E27FC236}">
                <a16:creationId xmlns:a16="http://schemas.microsoft.com/office/drawing/2014/main" id="{DA8E07E8-A0CD-406C-A32E-B5D4552C7E13}"/>
              </a:ext>
            </a:extLst>
          </p:cNvPr>
          <p:cNvGraphicFramePr>
            <a:graphicFrameLocks noGrp="1"/>
          </p:cNvGraphicFramePr>
          <p:nvPr>
            <p:ph idx="1"/>
            <p:extLst>
              <p:ext uri="{D42A27DB-BD31-4B8C-83A1-F6EECF244321}">
                <p14:modId xmlns:p14="http://schemas.microsoft.com/office/powerpoint/2010/main" val="1073518141"/>
              </p:ext>
            </p:extLst>
          </p:nvPr>
        </p:nvGraphicFramePr>
        <p:xfrm>
          <a:off x="1522413" y="1447800"/>
          <a:ext cx="9677399" cy="4721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080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F2F00-EB09-48C3-886E-72A737999ADF}"/>
              </a:ext>
            </a:extLst>
          </p:cNvPr>
          <p:cNvSpPr>
            <a:spLocks noGrp="1"/>
          </p:cNvSpPr>
          <p:nvPr>
            <p:ph type="title"/>
          </p:nvPr>
        </p:nvSpPr>
        <p:spPr/>
        <p:txBody>
          <a:bodyPr/>
          <a:lstStyle/>
          <a:p>
            <a:r>
              <a:rPr lang="en-US" dirty="0"/>
              <a:t>Payroll Comparison to Previous Years</a:t>
            </a:r>
          </a:p>
        </p:txBody>
      </p:sp>
      <p:graphicFrame>
        <p:nvGraphicFramePr>
          <p:cNvPr id="6" name="Content Placeholder 5">
            <a:extLst>
              <a:ext uri="{FF2B5EF4-FFF2-40B4-BE49-F238E27FC236}">
                <a16:creationId xmlns:a16="http://schemas.microsoft.com/office/drawing/2014/main" id="{144FF850-12FF-4989-9588-F837002BC0C4}"/>
              </a:ext>
            </a:extLst>
          </p:cNvPr>
          <p:cNvGraphicFramePr>
            <a:graphicFrameLocks noGrp="1"/>
          </p:cNvGraphicFramePr>
          <p:nvPr>
            <p:ph idx="1"/>
            <p:extLst>
              <p:ext uri="{D42A27DB-BD31-4B8C-83A1-F6EECF244321}">
                <p14:modId xmlns:p14="http://schemas.microsoft.com/office/powerpoint/2010/main" val="1730090202"/>
              </p:ext>
            </p:extLst>
          </p:nvPr>
        </p:nvGraphicFramePr>
        <p:xfrm>
          <a:off x="1522413" y="1981200"/>
          <a:ext cx="9829800" cy="4187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21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8070-BDBB-40DC-90A4-5B682815E274}"/>
              </a:ext>
            </a:extLst>
          </p:cNvPr>
          <p:cNvSpPr>
            <a:spLocks noGrp="1"/>
          </p:cNvSpPr>
          <p:nvPr>
            <p:ph type="title"/>
          </p:nvPr>
        </p:nvSpPr>
        <p:spPr/>
        <p:txBody>
          <a:bodyPr/>
          <a:lstStyle/>
          <a:p>
            <a:r>
              <a:rPr lang="en-US" dirty="0"/>
              <a:t>Cost Control Measures for Personnel Services</a:t>
            </a:r>
          </a:p>
        </p:txBody>
      </p:sp>
      <p:sp>
        <p:nvSpPr>
          <p:cNvPr id="4" name="Content Placeholder 3">
            <a:extLst>
              <a:ext uri="{FF2B5EF4-FFF2-40B4-BE49-F238E27FC236}">
                <a16:creationId xmlns:a16="http://schemas.microsoft.com/office/drawing/2014/main" id="{6B7260B4-6604-4047-82B9-73B257C3EE14}"/>
              </a:ext>
            </a:extLst>
          </p:cNvPr>
          <p:cNvSpPr>
            <a:spLocks noGrp="1"/>
          </p:cNvSpPr>
          <p:nvPr>
            <p:ph sz="half" idx="2"/>
          </p:nvPr>
        </p:nvSpPr>
        <p:spPr>
          <a:xfrm>
            <a:off x="1522412" y="1905000"/>
            <a:ext cx="9601199" cy="4264025"/>
          </a:xfrm>
        </p:spPr>
        <p:txBody>
          <a:bodyPr/>
          <a:lstStyle/>
          <a:p>
            <a:r>
              <a:rPr lang="en-US" dirty="0"/>
              <a:t>Evaluation of positions to see if the mission can be completed without the position before hiring a replacement.</a:t>
            </a:r>
          </a:p>
          <a:p>
            <a:r>
              <a:rPr lang="en-US" dirty="0"/>
              <a:t>Ensure the position is graded correctly for pay purposes.</a:t>
            </a:r>
          </a:p>
          <a:p>
            <a:r>
              <a:rPr lang="en-US" dirty="0"/>
              <a:t>Instructed Directors to ensure they are staffed correctly.</a:t>
            </a:r>
          </a:p>
          <a:p>
            <a:r>
              <a:rPr lang="en-US" dirty="0"/>
              <a:t>Over the past year or two the City of Lawton has been continuously down 100 (</a:t>
            </a:r>
            <a:r>
              <a:rPr lang="en-US" dirty="0" err="1"/>
              <a:t>est</a:t>
            </a:r>
            <a:r>
              <a:rPr lang="en-US" dirty="0"/>
              <a:t>) positions.  This has been taken into consideration in the preparation of the salary estimates.</a:t>
            </a:r>
          </a:p>
        </p:txBody>
      </p:sp>
    </p:spTree>
    <p:extLst>
      <p:ext uri="{BB962C8B-B14F-4D97-AF65-F5344CB8AC3E}">
        <p14:creationId xmlns:p14="http://schemas.microsoft.com/office/powerpoint/2010/main" val="238354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City of Lawton</a:t>
            </a:r>
          </a:p>
        </p:txBody>
      </p:sp>
      <p:sp>
        <p:nvSpPr>
          <p:cNvPr id="3" name="Subtitle 2"/>
          <p:cNvSpPr>
            <a:spLocks noGrp="1"/>
          </p:cNvSpPr>
          <p:nvPr>
            <p:ph type="subTitle" idx="1"/>
          </p:nvPr>
        </p:nvSpPr>
        <p:spPr/>
        <p:txBody>
          <a:bodyPr/>
          <a:lstStyle/>
          <a:p>
            <a:r>
              <a:rPr lang="en-US" dirty="0"/>
              <a:t>FY 2023 Budget Presentation – </a:t>
            </a:r>
          </a:p>
          <a:p>
            <a:r>
              <a:rPr lang="en-US" dirty="0"/>
              <a:t>Materials &amp; Supplies</a:t>
            </a:r>
          </a:p>
          <a:p>
            <a:r>
              <a:rPr lang="en-US" dirty="0"/>
              <a:t>Other Charges and Services</a:t>
            </a:r>
          </a:p>
        </p:txBody>
      </p:sp>
    </p:spTree>
    <p:extLst>
      <p:ext uri="{BB962C8B-B14F-4D97-AF65-F5344CB8AC3E}">
        <p14:creationId xmlns:p14="http://schemas.microsoft.com/office/powerpoint/2010/main" val="257573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39B4C-DF38-40D6-9174-F47C57D7461B}"/>
              </a:ext>
            </a:extLst>
          </p:cNvPr>
          <p:cNvSpPr>
            <a:spLocks noGrp="1"/>
          </p:cNvSpPr>
          <p:nvPr>
            <p:ph type="title"/>
          </p:nvPr>
        </p:nvSpPr>
        <p:spPr/>
        <p:txBody>
          <a:bodyPr/>
          <a:lstStyle/>
          <a:p>
            <a:r>
              <a:rPr lang="en-US" dirty="0"/>
              <a:t>Materials &amp; Supplies Mix</a:t>
            </a:r>
          </a:p>
        </p:txBody>
      </p:sp>
      <p:graphicFrame>
        <p:nvGraphicFramePr>
          <p:cNvPr id="9" name="Content Placeholder 8">
            <a:extLst>
              <a:ext uri="{FF2B5EF4-FFF2-40B4-BE49-F238E27FC236}">
                <a16:creationId xmlns:a16="http://schemas.microsoft.com/office/drawing/2014/main" id="{E2C2BED2-AE28-489C-A7BA-630CDE9B22C9}"/>
              </a:ext>
            </a:extLst>
          </p:cNvPr>
          <p:cNvGraphicFramePr>
            <a:graphicFrameLocks noGrp="1"/>
          </p:cNvGraphicFramePr>
          <p:nvPr>
            <p:ph sz="half" idx="2"/>
            <p:extLst>
              <p:ext uri="{D42A27DB-BD31-4B8C-83A1-F6EECF244321}">
                <p14:modId xmlns:p14="http://schemas.microsoft.com/office/powerpoint/2010/main" val="1561578422"/>
              </p:ext>
            </p:extLst>
          </p:nvPr>
        </p:nvGraphicFramePr>
        <p:xfrm>
          <a:off x="1522413" y="1828800"/>
          <a:ext cx="98298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392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5A77B3-132F-492E-BD1F-2F43BAD581F2}"/>
              </a:ext>
            </a:extLst>
          </p:cNvPr>
          <p:cNvSpPr>
            <a:spLocks noGrp="1"/>
          </p:cNvSpPr>
          <p:nvPr>
            <p:ph type="title"/>
          </p:nvPr>
        </p:nvSpPr>
        <p:spPr>
          <a:xfrm>
            <a:off x="1903412" y="381000"/>
            <a:ext cx="6553199" cy="762000"/>
          </a:xfrm>
        </p:spPr>
        <p:txBody>
          <a:bodyPr/>
          <a:lstStyle/>
          <a:p>
            <a:r>
              <a:rPr lang="en-US" dirty="0"/>
              <a:t>Other Services &amp; Charges Mix</a:t>
            </a:r>
          </a:p>
        </p:txBody>
      </p:sp>
      <p:graphicFrame>
        <p:nvGraphicFramePr>
          <p:cNvPr id="11" name="Content Placeholder 10">
            <a:extLst>
              <a:ext uri="{FF2B5EF4-FFF2-40B4-BE49-F238E27FC236}">
                <a16:creationId xmlns:a16="http://schemas.microsoft.com/office/drawing/2014/main" id="{B2999EFA-B4C6-43A3-A7F8-EE23F5B3883B}"/>
              </a:ext>
            </a:extLst>
          </p:cNvPr>
          <p:cNvGraphicFramePr>
            <a:graphicFrameLocks noGrp="1"/>
          </p:cNvGraphicFramePr>
          <p:nvPr>
            <p:ph idx="1"/>
            <p:extLst>
              <p:ext uri="{D42A27DB-BD31-4B8C-83A1-F6EECF244321}">
                <p14:modId xmlns:p14="http://schemas.microsoft.com/office/powerpoint/2010/main" val="165683265"/>
              </p:ext>
            </p:extLst>
          </p:nvPr>
        </p:nvGraphicFramePr>
        <p:xfrm>
          <a:off x="608012" y="1676400"/>
          <a:ext cx="10972800" cy="4568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355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EF9E5-597D-47F5-B06E-B5F1B3586BEB}"/>
              </a:ext>
            </a:extLst>
          </p:cNvPr>
          <p:cNvSpPr>
            <a:spLocks noGrp="1"/>
          </p:cNvSpPr>
          <p:nvPr>
            <p:ph type="title"/>
          </p:nvPr>
        </p:nvSpPr>
        <p:spPr/>
        <p:txBody>
          <a:bodyPr/>
          <a:lstStyle/>
          <a:p>
            <a:r>
              <a:rPr lang="en-US" dirty="0"/>
              <a:t>Yearly Comparison of Operational Expenses</a:t>
            </a:r>
          </a:p>
        </p:txBody>
      </p:sp>
      <p:graphicFrame>
        <p:nvGraphicFramePr>
          <p:cNvPr id="6" name="Content Placeholder 5">
            <a:extLst>
              <a:ext uri="{FF2B5EF4-FFF2-40B4-BE49-F238E27FC236}">
                <a16:creationId xmlns:a16="http://schemas.microsoft.com/office/drawing/2014/main" id="{8AF52C00-229A-46C3-9F15-22A2D3329C8C}"/>
              </a:ext>
            </a:extLst>
          </p:cNvPr>
          <p:cNvGraphicFramePr>
            <a:graphicFrameLocks noGrp="1"/>
          </p:cNvGraphicFramePr>
          <p:nvPr>
            <p:ph idx="1"/>
            <p:extLst>
              <p:ext uri="{D42A27DB-BD31-4B8C-83A1-F6EECF244321}">
                <p14:modId xmlns:p14="http://schemas.microsoft.com/office/powerpoint/2010/main" val="1222504545"/>
              </p:ext>
            </p:extLst>
          </p:nvPr>
        </p:nvGraphicFramePr>
        <p:xfrm>
          <a:off x="1522413" y="1981200"/>
          <a:ext cx="9829800" cy="4187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240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0FBAA-8BF2-4B3A-B533-B1B04F364FC6}"/>
              </a:ext>
            </a:extLst>
          </p:cNvPr>
          <p:cNvSpPr>
            <a:spLocks noGrp="1"/>
          </p:cNvSpPr>
          <p:nvPr>
            <p:ph type="title"/>
          </p:nvPr>
        </p:nvSpPr>
        <p:spPr>
          <a:xfrm>
            <a:off x="1522414" y="304800"/>
            <a:ext cx="9829799" cy="1219200"/>
          </a:xfrm>
        </p:spPr>
        <p:txBody>
          <a:bodyPr/>
          <a:lstStyle/>
          <a:p>
            <a:r>
              <a:rPr lang="en-US" dirty="0"/>
              <a:t>City of Lawton – Revenue Mix Overview</a:t>
            </a:r>
          </a:p>
        </p:txBody>
      </p:sp>
      <p:graphicFrame>
        <p:nvGraphicFramePr>
          <p:cNvPr id="6" name="Content Placeholder 5">
            <a:extLst>
              <a:ext uri="{FF2B5EF4-FFF2-40B4-BE49-F238E27FC236}">
                <a16:creationId xmlns:a16="http://schemas.microsoft.com/office/drawing/2014/main" id="{DA8E07E8-A0CD-406C-A32E-B5D4552C7E13}"/>
              </a:ext>
            </a:extLst>
          </p:cNvPr>
          <p:cNvGraphicFramePr>
            <a:graphicFrameLocks noGrp="1"/>
          </p:cNvGraphicFramePr>
          <p:nvPr>
            <p:ph idx="1"/>
            <p:extLst>
              <p:ext uri="{D42A27DB-BD31-4B8C-83A1-F6EECF244321}">
                <p14:modId xmlns:p14="http://schemas.microsoft.com/office/powerpoint/2010/main" val="1316448557"/>
              </p:ext>
            </p:extLst>
          </p:nvPr>
        </p:nvGraphicFramePr>
        <p:xfrm>
          <a:off x="1522413" y="1828800"/>
          <a:ext cx="9829800" cy="4340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27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377C3-22A1-4F92-89DF-2F0F657A64B4}"/>
              </a:ext>
            </a:extLst>
          </p:cNvPr>
          <p:cNvSpPr>
            <a:spLocks noGrp="1"/>
          </p:cNvSpPr>
          <p:nvPr>
            <p:ph type="title"/>
          </p:nvPr>
        </p:nvSpPr>
        <p:spPr/>
        <p:txBody>
          <a:bodyPr/>
          <a:lstStyle/>
          <a:p>
            <a:r>
              <a:rPr lang="en-US" dirty="0"/>
              <a:t>FY 2023 Operational Expenditure Summary</a:t>
            </a:r>
          </a:p>
        </p:txBody>
      </p:sp>
      <p:sp>
        <p:nvSpPr>
          <p:cNvPr id="5" name="Content Placeholder 4">
            <a:extLst>
              <a:ext uri="{FF2B5EF4-FFF2-40B4-BE49-F238E27FC236}">
                <a16:creationId xmlns:a16="http://schemas.microsoft.com/office/drawing/2014/main" id="{670A9430-7C92-442B-9214-B18216C3D72C}"/>
              </a:ext>
            </a:extLst>
          </p:cNvPr>
          <p:cNvSpPr>
            <a:spLocks noGrp="1"/>
          </p:cNvSpPr>
          <p:nvPr>
            <p:ph idx="1"/>
          </p:nvPr>
        </p:nvSpPr>
        <p:spPr/>
        <p:txBody>
          <a:bodyPr/>
          <a:lstStyle/>
          <a:p>
            <a:r>
              <a:rPr lang="en-US" dirty="0"/>
              <a:t>Directors were asked to keep operational expenses at a 1% increase and to the extent they could they did.  But the operational expenses increase came in at 1.9%.</a:t>
            </a:r>
          </a:p>
          <a:p>
            <a:r>
              <a:rPr lang="en-US" dirty="0"/>
              <a:t>This happened because of the economic environment we are currently in.  Inflation is raising at 0.50% per month and is current at 8.5%.  </a:t>
            </a:r>
          </a:p>
          <a:p>
            <a:r>
              <a:rPr lang="en-US" dirty="0"/>
              <a:t>As discussed during the first budget meeting chemicals have risen 123%, Unleaded Fuel has risen 53%, Diesel 67.5%, Rock Hauling 39%, and some materials as much as 111%.</a:t>
            </a:r>
          </a:p>
        </p:txBody>
      </p:sp>
    </p:spTree>
    <p:extLst>
      <p:ext uri="{BB962C8B-B14F-4D97-AF65-F5344CB8AC3E}">
        <p14:creationId xmlns:p14="http://schemas.microsoft.com/office/powerpoint/2010/main" val="111073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76200"/>
            <a:ext cx="9829798" cy="685800"/>
          </a:xfrm>
        </p:spPr>
        <p:txBody>
          <a:bodyPr/>
          <a:lstStyle/>
          <a:p>
            <a:r>
              <a:rPr lang="en-US" dirty="0"/>
              <a:t>Revenue Projections for FY 2023</a:t>
            </a:r>
          </a:p>
        </p:txBody>
      </p:sp>
      <p:graphicFrame>
        <p:nvGraphicFramePr>
          <p:cNvPr id="6" name="Table 10">
            <a:extLst>
              <a:ext uri="{FF2B5EF4-FFF2-40B4-BE49-F238E27FC236}">
                <a16:creationId xmlns:a16="http://schemas.microsoft.com/office/drawing/2014/main" id="{21EFFA97-CE0C-40E7-9C9D-FEC7F29805C1}"/>
              </a:ext>
            </a:extLst>
          </p:cNvPr>
          <p:cNvGraphicFramePr>
            <a:graphicFrameLocks noGrp="1"/>
          </p:cNvGraphicFramePr>
          <p:nvPr>
            <p:ph sz="quarter" idx="4"/>
            <p:extLst>
              <p:ext uri="{D42A27DB-BD31-4B8C-83A1-F6EECF244321}">
                <p14:modId xmlns:p14="http://schemas.microsoft.com/office/powerpoint/2010/main" val="3093439357"/>
              </p:ext>
            </p:extLst>
          </p:nvPr>
        </p:nvGraphicFramePr>
        <p:xfrm>
          <a:off x="1217612" y="800099"/>
          <a:ext cx="9905996" cy="5257802"/>
        </p:xfrm>
        <a:graphic>
          <a:graphicData uri="http://schemas.openxmlformats.org/drawingml/2006/table">
            <a:tbl>
              <a:tblPr firstRow="1" bandRow="1">
                <a:tableStyleId>{0660B408-B3CF-4A94-85FC-2B1E0A45F4A2}</a:tableStyleId>
              </a:tblPr>
              <a:tblGrid>
                <a:gridCol w="2590800">
                  <a:extLst>
                    <a:ext uri="{9D8B030D-6E8A-4147-A177-3AD203B41FA5}">
                      <a16:colId xmlns:a16="http://schemas.microsoft.com/office/drawing/2014/main" val="2238556837"/>
                    </a:ext>
                  </a:extLst>
                </a:gridCol>
                <a:gridCol w="1524000">
                  <a:extLst>
                    <a:ext uri="{9D8B030D-6E8A-4147-A177-3AD203B41FA5}">
                      <a16:colId xmlns:a16="http://schemas.microsoft.com/office/drawing/2014/main" val="2476741922"/>
                    </a:ext>
                  </a:extLst>
                </a:gridCol>
                <a:gridCol w="1524000">
                  <a:extLst>
                    <a:ext uri="{9D8B030D-6E8A-4147-A177-3AD203B41FA5}">
                      <a16:colId xmlns:a16="http://schemas.microsoft.com/office/drawing/2014/main" val="3912121304"/>
                    </a:ext>
                  </a:extLst>
                </a:gridCol>
                <a:gridCol w="1524000">
                  <a:extLst>
                    <a:ext uri="{9D8B030D-6E8A-4147-A177-3AD203B41FA5}">
                      <a16:colId xmlns:a16="http://schemas.microsoft.com/office/drawing/2014/main" val="389862554"/>
                    </a:ext>
                  </a:extLst>
                </a:gridCol>
                <a:gridCol w="1744917">
                  <a:extLst>
                    <a:ext uri="{9D8B030D-6E8A-4147-A177-3AD203B41FA5}">
                      <a16:colId xmlns:a16="http://schemas.microsoft.com/office/drawing/2014/main" val="218419521"/>
                    </a:ext>
                  </a:extLst>
                </a:gridCol>
                <a:gridCol w="998279">
                  <a:extLst>
                    <a:ext uri="{9D8B030D-6E8A-4147-A177-3AD203B41FA5}">
                      <a16:colId xmlns:a16="http://schemas.microsoft.com/office/drawing/2014/main" val="2244094094"/>
                    </a:ext>
                  </a:extLst>
                </a:gridCol>
              </a:tblGrid>
              <a:tr h="1231632">
                <a:tc>
                  <a:txBody>
                    <a:bodyPr/>
                    <a:lstStyle/>
                    <a:p>
                      <a:r>
                        <a:rPr lang="en-US" dirty="0"/>
                        <a:t>Revenue Category</a:t>
                      </a:r>
                    </a:p>
                  </a:txBody>
                  <a:tcPr/>
                </a:tc>
                <a:tc>
                  <a:txBody>
                    <a:bodyPr/>
                    <a:lstStyle/>
                    <a:p>
                      <a:pPr algn="ctr"/>
                      <a:r>
                        <a:rPr lang="en-US" dirty="0"/>
                        <a:t>FY 2020 Actual Revenues</a:t>
                      </a:r>
                    </a:p>
                    <a:p>
                      <a:pPr algn="ctr"/>
                      <a:endParaRPr lang="en-US" dirty="0"/>
                    </a:p>
                  </a:txBody>
                  <a:tcPr/>
                </a:tc>
                <a:tc>
                  <a:txBody>
                    <a:bodyPr/>
                    <a:lstStyle/>
                    <a:p>
                      <a:pPr algn="ctr"/>
                      <a:r>
                        <a:rPr lang="en-US" dirty="0"/>
                        <a:t>FY 2021 Actual Revenues</a:t>
                      </a:r>
                    </a:p>
                  </a:txBody>
                  <a:tcPr/>
                </a:tc>
                <a:tc>
                  <a:txBody>
                    <a:bodyPr/>
                    <a:lstStyle/>
                    <a:p>
                      <a:pPr algn="ctr"/>
                      <a:r>
                        <a:rPr lang="en-US" dirty="0"/>
                        <a:t>FY 2022 Projected Revenues</a:t>
                      </a:r>
                    </a:p>
                  </a:txBody>
                  <a:tcPr/>
                </a:tc>
                <a:tc>
                  <a:txBody>
                    <a:bodyPr/>
                    <a:lstStyle/>
                    <a:p>
                      <a:pPr algn="ctr">
                        <a:tabLst/>
                      </a:pPr>
                      <a:r>
                        <a:rPr lang="en-US" dirty="0"/>
                        <a:t>FY 2023 Preliminary w/7.5% CPI</a:t>
                      </a:r>
                    </a:p>
                  </a:txBody>
                  <a:tcPr/>
                </a:tc>
                <a:tc>
                  <a:txBody>
                    <a:bodyPr/>
                    <a:lstStyle/>
                    <a:p>
                      <a:pPr algn="ctr">
                        <a:tabLst/>
                      </a:pPr>
                      <a:r>
                        <a:rPr lang="en-US" dirty="0"/>
                        <a:t>%</a:t>
                      </a:r>
                    </a:p>
                    <a:p>
                      <a:pPr algn="ctr">
                        <a:tabLst/>
                      </a:pPr>
                      <a:r>
                        <a:rPr lang="en-US" dirty="0"/>
                        <a:t>Inc.</a:t>
                      </a:r>
                    </a:p>
                  </a:txBody>
                  <a:tcPr/>
                </a:tc>
                <a:extLst>
                  <a:ext uri="{0D108BD9-81ED-4DB2-BD59-A6C34878D82A}">
                    <a16:rowId xmlns:a16="http://schemas.microsoft.com/office/drawing/2014/main" val="494994779"/>
                  </a:ext>
                </a:extLst>
              </a:tr>
              <a:tr h="402617">
                <a:tc>
                  <a:txBody>
                    <a:bodyPr/>
                    <a:lstStyle/>
                    <a:p>
                      <a:r>
                        <a:rPr lang="en-US" dirty="0"/>
                        <a:t>Taxes</a:t>
                      </a:r>
                    </a:p>
                  </a:txBody>
                  <a:tcPr/>
                </a:tc>
                <a:tc>
                  <a:txBody>
                    <a:bodyPr/>
                    <a:lstStyle/>
                    <a:p>
                      <a:pPr algn="l" fontAlgn="b"/>
                      <a:r>
                        <a:rPr lang="en-US" sz="1800" b="0" i="0" u="none" strike="noStrike" dirty="0">
                          <a:solidFill>
                            <a:srgbClr val="000000"/>
                          </a:solidFill>
                          <a:effectLst/>
                          <a:latin typeface="+mn-lt"/>
                        </a:rPr>
                        <a:t> $    60,366,356 </a:t>
                      </a:r>
                    </a:p>
                  </a:txBody>
                  <a:tcPr marL="0" marR="0" marT="0" marB="0" anchor="b"/>
                </a:tc>
                <a:tc>
                  <a:txBody>
                    <a:bodyPr/>
                    <a:lstStyle/>
                    <a:p>
                      <a:pPr algn="l" fontAlgn="b"/>
                      <a:r>
                        <a:rPr lang="en-US" sz="1800" b="0" i="0" u="none" strike="noStrike" dirty="0">
                          <a:solidFill>
                            <a:srgbClr val="000000"/>
                          </a:solidFill>
                          <a:effectLst/>
                          <a:latin typeface="+mn-lt"/>
                        </a:rPr>
                        <a:t> $    67,456,764 </a:t>
                      </a:r>
                    </a:p>
                  </a:txBody>
                  <a:tcPr marL="0" marR="0" marT="0" marB="0" anchor="b"/>
                </a:tc>
                <a:tc>
                  <a:txBody>
                    <a:bodyPr/>
                    <a:lstStyle/>
                    <a:p>
                      <a:pPr algn="l" fontAlgn="b"/>
                      <a:r>
                        <a:rPr lang="en-US" sz="1800" b="0" i="0" u="none" strike="noStrike" dirty="0">
                          <a:solidFill>
                            <a:srgbClr val="000000"/>
                          </a:solidFill>
                          <a:effectLst/>
                          <a:latin typeface="+mn-lt"/>
                        </a:rPr>
                        <a:t> $    72,377,256 </a:t>
                      </a:r>
                    </a:p>
                  </a:txBody>
                  <a:tcPr marL="0" marR="0" marT="0" marB="0" anchor="b"/>
                </a:tc>
                <a:tc>
                  <a:txBody>
                    <a:bodyPr/>
                    <a:lstStyle/>
                    <a:p>
                      <a:pPr algn="l" fontAlgn="b"/>
                      <a:r>
                        <a:rPr lang="en-US" sz="1800" b="0" i="0" u="none" strike="noStrike" dirty="0">
                          <a:solidFill>
                            <a:srgbClr val="000000"/>
                          </a:solidFill>
                          <a:effectLst/>
                          <a:latin typeface="+mn-lt"/>
                        </a:rPr>
                        <a:t> $    75,002,980 </a:t>
                      </a:r>
                    </a:p>
                  </a:txBody>
                  <a:tcPr marL="0" marR="0" marT="0" marB="0" anchor="b"/>
                </a:tc>
                <a:tc>
                  <a:txBody>
                    <a:bodyPr/>
                    <a:lstStyle/>
                    <a:p>
                      <a:pPr algn="r" fontAlgn="b"/>
                      <a:r>
                        <a:rPr lang="en-US" sz="1800" b="0" i="0" u="none" strike="noStrike" dirty="0">
                          <a:solidFill>
                            <a:srgbClr val="000000"/>
                          </a:solidFill>
                          <a:effectLst/>
                          <a:latin typeface="+mn-lt"/>
                        </a:rPr>
                        <a:t>104%</a:t>
                      </a:r>
                    </a:p>
                  </a:txBody>
                  <a:tcPr marL="0" marR="0" marT="0" marB="0" anchor="b"/>
                </a:tc>
                <a:extLst>
                  <a:ext uri="{0D108BD9-81ED-4DB2-BD59-A6C34878D82A}">
                    <a16:rowId xmlns:a16="http://schemas.microsoft.com/office/drawing/2014/main" val="413447955"/>
                  </a:ext>
                </a:extLst>
              </a:tr>
              <a:tr h="402617">
                <a:tc>
                  <a:txBody>
                    <a:bodyPr/>
                    <a:lstStyle/>
                    <a:p>
                      <a:r>
                        <a:rPr lang="en-US" dirty="0"/>
                        <a:t>Charges for Services</a:t>
                      </a:r>
                    </a:p>
                  </a:txBody>
                  <a:tcPr/>
                </a:tc>
                <a:tc>
                  <a:txBody>
                    <a:bodyPr/>
                    <a:lstStyle/>
                    <a:p>
                      <a:pPr algn="l" fontAlgn="b"/>
                      <a:r>
                        <a:rPr lang="en-US" sz="1800" b="0" i="0" u="none" strike="noStrike" dirty="0">
                          <a:solidFill>
                            <a:srgbClr val="000000"/>
                          </a:solidFill>
                          <a:effectLst/>
                          <a:latin typeface="+mn-lt"/>
                        </a:rPr>
                        <a:t>       42,961,638 </a:t>
                      </a:r>
                    </a:p>
                  </a:txBody>
                  <a:tcPr marL="0" marR="0" marT="0" marB="0" anchor="b"/>
                </a:tc>
                <a:tc>
                  <a:txBody>
                    <a:bodyPr/>
                    <a:lstStyle/>
                    <a:p>
                      <a:pPr algn="l" fontAlgn="b"/>
                      <a:r>
                        <a:rPr lang="en-US" sz="1800" b="0" i="0" u="none" strike="noStrike" dirty="0">
                          <a:solidFill>
                            <a:srgbClr val="000000"/>
                          </a:solidFill>
                          <a:effectLst/>
                          <a:latin typeface="+mn-lt"/>
                        </a:rPr>
                        <a:t>       45,741,829 </a:t>
                      </a:r>
                    </a:p>
                  </a:txBody>
                  <a:tcPr marL="0" marR="0" marT="0" marB="0" anchor="b"/>
                </a:tc>
                <a:tc>
                  <a:txBody>
                    <a:bodyPr/>
                    <a:lstStyle/>
                    <a:p>
                      <a:pPr algn="l" fontAlgn="b"/>
                      <a:r>
                        <a:rPr lang="en-US" sz="1800" b="0" i="0" u="none" strike="noStrike" dirty="0">
                          <a:solidFill>
                            <a:srgbClr val="000000"/>
                          </a:solidFill>
                          <a:effectLst/>
                          <a:latin typeface="+mn-lt"/>
                        </a:rPr>
                        <a:t>       49,543,107 </a:t>
                      </a:r>
                    </a:p>
                  </a:txBody>
                  <a:tcPr marL="0" marR="0" marT="0" marB="0" anchor="b"/>
                </a:tc>
                <a:tc>
                  <a:txBody>
                    <a:bodyPr/>
                    <a:lstStyle/>
                    <a:p>
                      <a:pPr algn="l" fontAlgn="b"/>
                      <a:r>
                        <a:rPr lang="en-US" sz="1800" b="0" i="0" u="none" strike="noStrike" dirty="0">
                          <a:solidFill>
                            <a:srgbClr val="000000"/>
                          </a:solidFill>
                          <a:effectLst/>
                          <a:latin typeface="+mn-lt"/>
                        </a:rPr>
                        <a:t>       52,929,415 </a:t>
                      </a:r>
                    </a:p>
                  </a:txBody>
                  <a:tcPr marL="0" marR="0" marT="0" marB="0" anchor="b"/>
                </a:tc>
                <a:tc>
                  <a:txBody>
                    <a:bodyPr/>
                    <a:lstStyle/>
                    <a:p>
                      <a:pPr algn="r" fontAlgn="b"/>
                      <a:r>
                        <a:rPr lang="en-US" sz="1800" b="0" i="0" u="none" strike="noStrike" dirty="0">
                          <a:solidFill>
                            <a:srgbClr val="000000"/>
                          </a:solidFill>
                          <a:effectLst/>
                          <a:latin typeface="+mn-lt"/>
                        </a:rPr>
                        <a:t>107%</a:t>
                      </a:r>
                    </a:p>
                  </a:txBody>
                  <a:tcPr marL="0" marR="0" marT="0" marB="0" anchor="b"/>
                </a:tc>
                <a:extLst>
                  <a:ext uri="{0D108BD9-81ED-4DB2-BD59-A6C34878D82A}">
                    <a16:rowId xmlns:a16="http://schemas.microsoft.com/office/drawing/2014/main" val="69211269"/>
                  </a:ext>
                </a:extLst>
              </a:tr>
              <a:tr h="402617">
                <a:tc>
                  <a:txBody>
                    <a:bodyPr/>
                    <a:lstStyle/>
                    <a:p>
                      <a:r>
                        <a:rPr lang="en-US" dirty="0"/>
                        <a:t>Fines and Forfeitures</a:t>
                      </a:r>
                    </a:p>
                  </a:txBody>
                  <a:tcPr/>
                </a:tc>
                <a:tc>
                  <a:txBody>
                    <a:bodyPr/>
                    <a:lstStyle/>
                    <a:p>
                      <a:pPr algn="l" fontAlgn="b"/>
                      <a:r>
                        <a:rPr lang="en-US" sz="1800" b="0" i="0" u="none" strike="noStrike" dirty="0">
                          <a:solidFill>
                            <a:srgbClr val="000000"/>
                          </a:solidFill>
                          <a:effectLst/>
                          <a:latin typeface="+mn-lt"/>
                        </a:rPr>
                        <a:t>         4,003,647 </a:t>
                      </a:r>
                    </a:p>
                  </a:txBody>
                  <a:tcPr marL="0" marR="0" marT="0" marB="0" anchor="b"/>
                </a:tc>
                <a:tc>
                  <a:txBody>
                    <a:bodyPr/>
                    <a:lstStyle/>
                    <a:p>
                      <a:pPr algn="l" fontAlgn="b"/>
                      <a:r>
                        <a:rPr lang="en-US" sz="1800" b="0" i="0" u="none" strike="noStrike" dirty="0">
                          <a:solidFill>
                            <a:srgbClr val="000000"/>
                          </a:solidFill>
                          <a:effectLst/>
                          <a:latin typeface="+mn-lt"/>
                        </a:rPr>
                        <a:t>         5,361,295 </a:t>
                      </a:r>
                    </a:p>
                  </a:txBody>
                  <a:tcPr marL="0" marR="0" marT="0" marB="0" anchor="b"/>
                </a:tc>
                <a:tc>
                  <a:txBody>
                    <a:bodyPr/>
                    <a:lstStyle/>
                    <a:p>
                      <a:pPr algn="l" fontAlgn="b"/>
                      <a:r>
                        <a:rPr lang="en-US" sz="1800" b="0" i="0" u="none" strike="noStrike" dirty="0">
                          <a:solidFill>
                            <a:srgbClr val="000000"/>
                          </a:solidFill>
                          <a:effectLst/>
                          <a:latin typeface="+mn-lt"/>
                        </a:rPr>
                        <a:t>         2,083,756 </a:t>
                      </a:r>
                    </a:p>
                  </a:txBody>
                  <a:tcPr marL="0" marR="0" marT="0" marB="0" anchor="b"/>
                </a:tc>
                <a:tc>
                  <a:txBody>
                    <a:bodyPr/>
                    <a:lstStyle/>
                    <a:p>
                      <a:pPr algn="l" fontAlgn="b"/>
                      <a:r>
                        <a:rPr lang="en-US" sz="1800" b="0" i="0" u="none" strike="noStrike" dirty="0">
                          <a:solidFill>
                            <a:srgbClr val="000000"/>
                          </a:solidFill>
                          <a:effectLst/>
                          <a:latin typeface="+mn-lt"/>
                        </a:rPr>
                        <a:t>         2,127,894 </a:t>
                      </a:r>
                    </a:p>
                  </a:txBody>
                  <a:tcPr marL="0" marR="0" marT="0" marB="0" anchor="b"/>
                </a:tc>
                <a:tc>
                  <a:txBody>
                    <a:bodyPr/>
                    <a:lstStyle/>
                    <a:p>
                      <a:pPr algn="r" fontAlgn="b"/>
                      <a:r>
                        <a:rPr lang="en-US" sz="1800" b="0" i="0" u="none" strike="noStrike" dirty="0">
                          <a:solidFill>
                            <a:srgbClr val="000000"/>
                          </a:solidFill>
                          <a:effectLst/>
                          <a:latin typeface="+mn-lt"/>
                        </a:rPr>
                        <a:t>102%</a:t>
                      </a:r>
                    </a:p>
                  </a:txBody>
                  <a:tcPr marL="0" marR="0" marT="0" marB="0" anchor="b"/>
                </a:tc>
                <a:extLst>
                  <a:ext uri="{0D108BD9-81ED-4DB2-BD59-A6C34878D82A}">
                    <a16:rowId xmlns:a16="http://schemas.microsoft.com/office/drawing/2014/main" val="3583383587"/>
                  </a:ext>
                </a:extLst>
              </a:tr>
              <a:tr h="402617">
                <a:tc>
                  <a:txBody>
                    <a:bodyPr/>
                    <a:lstStyle/>
                    <a:p>
                      <a:r>
                        <a:rPr lang="en-US" dirty="0"/>
                        <a:t>Licenses &amp; Permits</a:t>
                      </a:r>
                    </a:p>
                  </a:txBody>
                  <a:tcPr/>
                </a:tc>
                <a:tc>
                  <a:txBody>
                    <a:bodyPr/>
                    <a:lstStyle/>
                    <a:p>
                      <a:pPr algn="l" fontAlgn="b"/>
                      <a:r>
                        <a:rPr lang="en-US" sz="1800" b="0" i="0" u="none" strike="noStrike" dirty="0">
                          <a:solidFill>
                            <a:srgbClr val="000000"/>
                          </a:solidFill>
                          <a:effectLst/>
                          <a:latin typeface="+mn-lt"/>
                        </a:rPr>
                        <a:t>            742,117 </a:t>
                      </a:r>
                    </a:p>
                  </a:txBody>
                  <a:tcPr marL="0" marR="0" marT="0" marB="0" anchor="b"/>
                </a:tc>
                <a:tc>
                  <a:txBody>
                    <a:bodyPr/>
                    <a:lstStyle/>
                    <a:p>
                      <a:pPr algn="l" fontAlgn="b"/>
                      <a:r>
                        <a:rPr lang="en-US" sz="1800" b="0" i="0" u="none" strike="noStrike" dirty="0">
                          <a:solidFill>
                            <a:srgbClr val="000000"/>
                          </a:solidFill>
                          <a:effectLst/>
                          <a:latin typeface="+mn-lt"/>
                        </a:rPr>
                        <a:t>            687,232 </a:t>
                      </a:r>
                    </a:p>
                  </a:txBody>
                  <a:tcPr marL="0" marR="0" marT="0" marB="0" anchor="b"/>
                </a:tc>
                <a:tc>
                  <a:txBody>
                    <a:bodyPr/>
                    <a:lstStyle/>
                    <a:p>
                      <a:pPr algn="l" fontAlgn="b"/>
                      <a:r>
                        <a:rPr lang="en-US" sz="1800" b="0" i="0" u="none" strike="noStrike" dirty="0">
                          <a:solidFill>
                            <a:srgbClr val="000000"/>
                          </a:solidFill>
                          <a:effectLst/>
                          <a:latin typeface="+mn-lt"/>
                        </a:rPr>
                        <a:t>         1,080,033 </a:t>
                      </a:r>
                    </a:p>
                  </a:txBody>
                  <a:tcPr marL="0" marR="0" marT="0" marB="0" anchor="b"/>
                </a:tc>
                <a:tc>
                  <a:txBody>
                    <a:bodyPr/>
                    <a:lstStyle/>
                    <a:p>
                      <a:pPr algn="l" fontAlgn="b"/>
                      <a:r>
                        <a:rPr lang="en-US" sz="1800" b="0" i="0" u="none" strike="noStrike" dirty="0">
                          <a:solidFill>
                            <a:srgbClr val="000000"/>
                          </a:solidFill>
                          <a:effectLst/>
                          <a:latin typeface="+mn-lt"/>
                        </a:rPr>
                        <a:t>         1,148,808 </a:t>
                      </a:r>
                    </a:p>
                  </a:txBody>
                  <a:tcPr marL="0" marR="0" marT="0" marB="0" anchor="b"/>
                </a:tc>
                <a:tc>
                  <a:txBody>
                    <a:bodyPr/>
                    <a:lstStyle/>
                    <a:p>
                      <a:pPr algn="r" fontAlgn="b"/>
                      <a:r>
                        <a:rPr lang="en-US" sz="1800" b="0" i="0" u="none" strike="noStrike" dirty="0">
                          <a:solidFill>
                            <a:srgbClr val="000000"/>
                          </a:solidFill>
                          <a:effectLst/>
                          <a:latin typeface="+mn-lt"/>
                        </a:rPr>
                        <a:t>106%</a:t>
                      </a:r>
                    </a:p>
                  </a:txBody>
                  <a:tcPr marL="0" marR="0" marT="0" marB="0" anchor="b"/>
                </a:tc>
                <a:extLst>
                  <a:ext uri="{0D108BD9-81ED-4DB2-BD59-A6C34878D82A}">
                    <a16:rowId xmlns:a16="http://schemas.microsoft.com/office/drawing/2014/main" val="3415675476"/>
                  </a:ext>
                </a:extLst>
              </a:tr>
              <a:tr h="402617">
                <a:tc>
                  <a:txBody>
                    <a:bodyPr/>
                    <a:lstStyle/>
                    <a:p>
                      <a:r>
                        <a:rPr lang="en-US" dirty="0"/>
                        <a:t>Parks and Recreation</a:t>
                      </a:r>
                    </a:p>
                  </a:txBody>
                  <a:tcPr/>
                </a:tc>
                <a:tc>
                  <a:txBody>
                    <a:bodyPr/>
                    <a:lstStyle/>
                    <a:p>
                      <a:pPr algn="l" fontAlgn="b"/>
                      <a:r>
                        <a:rPr lang="en-US" sz="1800" b="0" i="0" u="none" strike="noStrike" dirty="0">
                          <a:solidFill>
                            <a:srgbClr val="000000"/>
                          </a:solidFill>
                          <a:effectLst/>
                          <a:latin typeface="+mn-lt"/>
                        </a:rPr>
                        <a:t>            474,727 </a:t>
                      </a:r>
                    </a:p>
                  </a:txBody>
                  <a:tcPr marL="0" marR="0" marT="0" marB="0" anchor="b"/>
                </a:tc>
                <a:tc>
                  <a:txBody>
                    <a:bodyPr/>
                    <a:lstStyle/>
                    <a:p>
                      <a:pPr algn="l" fontAlgn="b"/>
                      <a:r>
                        <a:rPr lang="en-US" sz="1800" b="0" i="0" u="none" strike="noStrike" dirty="0">
                          <a:solidFill>
                            <a:srgbClr val="000000"/>
                          </a:solidFill>
                          <a:effectLst/>
                          <a:latin typeface="+mn-lt"/>
                        </a:rPr>
                        <a:t>            442,581 </a:t>
                      </a:r>
                    </a:p>
                  </a:txBody>
                  <a:tcPr marL="0" marR="0" marT="0" marB="0" anchor="b"/>
                </a:tc>
                <a:tc>
                  <a:txBody>
                    <a:bodyPr/>
                    <a:lstStyle/>
                    <a:p>
                      <a:pPr algn="l" fontAlgn="b"/>
                      <a:r>
                        <a:rPr lang="en-US" sz="1800" b="0" i="0" u="none" strike="noStrike" dirty="0">
                          <a:solidFill>
                            <a:srgbClr val="000000"/>
                          </a:solidFill>
                          <a:effectLst/>
                          <a:latin typeface="+mn-lt"/>
                        </a:rPr>
                        <a:t>            454,564 </a:t>
                      </a:r>
                    </a:p>
                  </a:txBody>
                  <a:tcPr marL="0" marR="0" marT="0" marB="0" anchor="b"/>
                </a:tc>
                <a:tc>
                  <a:txBody>
                    <a:bodyPr/>
                    <a:lstStyle/>
                    <a:p>
                      <a:pPr algn="l" fontAlgn="b"/>
                      <a:r>
                        <a:rPr lang="en-US" sz="1800" b="0" i="0" u="none" strike="noStrike" dirty="0">
                          <a:solidFill>
                            <a:srgbClr val="000000"/>
                          </a:solidFill>
                          <a:effectLst/>
                          <a:latin typeface="+mn-lt"/>
                        </a:rPr>
                        <a:t>            487,440 </a:t>
                      </a:r>
                    </a:p>
                  </a:txBody>
                  <a:tcPr marL="0" marR="0" marT="0" marB="0" anchor="b"/>
                </a:tc>
                <a:tc>
                  <a:txBody>
                    <a:bodyPr/>
                    <a:lstStyle/>
                    <a:p>
                      <a:pPr algn="r" fontAlgn="b"/>
                      <a:r>
                        <a:rPr lang="en-US" sz="1800" b="0" i="0" u="none" strike="noStrike" dirty="0">
                          <a:solidFill>
                            <a:srgbClr val="000000"/>
                          </a:solidFill>
                          <a:effectLst/>
                          <a:latin typeface="+mn-lt"/>
                        </a:rPr>
                        <a:t>107%</a:t>
                      </a:r>
                    </a:p>
                  </a:txBody>
                  <a:tcPr marL="0" marR="0" marT="0" marB="0" anchor="b"/>
                </a:tc>
                <a:extLst>
                  <a:ext uri="{0D108BD9-81ED-4DB2-BD59-A6C34878D82A}">
                    <a16:rowId xmlns:a16="http://schemas.microsoft.com/office/drawing/2014/main" val="1732712728"/>
                  </a:ext>
                </a:extLst>
              </a:tr>
              <a:tr h="402617">
                <a:tc>
                  <a:txBody>
                    <a:bodyPr/>
                    <a:lstStyle/>
                    <a:p>
                      <a:r>
                        <a:rPr lang="en-US" dirty="0"/>
                        <a:t>Grants</a:t>
                      </a:r>
                    </a:p>
                  </a:txBody>
                  <a:tcPr/>
                </a:tc>
                <a:tc>
                  <a:txBody>
                    <a:bodyPr/>
                    <a:lstStyle/>
                    <a:p>
                      <a:pPr algn="l" fontAlgn="b"/>
                      <a:r>
                        <a:rPr lang="en-US" sz="1800" b="0" i="0" u="none" strike="noStrike" dirty="0">
                          <a:solidFill>
                            <a:srgbClr val="000000"/>
                          </a:solidFill>
                          <a:effectLst/>
                          <a:latin typeface="+mn-lt"/>
                        </a:rPr>
                        <a:t>         3,174,834 </a:t>
                      </a:r>
                    </a:p>
                  </a:txBody>
                  <a:tcPr marL="0" marR="0" marT="0" marB="0" anchor="b"/>
                </a:tc>
                <a:tc>
                  <a:txBody>
                    <a:bodyPr/>
                    <a:lstStyle/>
                    <a:p>
                      <a:pPr algn="l" fontAlgn="b"/>
                      <a:r>
                        <a:rPr lang="en-US" sz="1800" b="0" i="0" u="none" strike="noStrike" dirty="0">
                          <a:solidFill>
                            <a:srgbClr val="000000"/>
                          </a:solidFill>
                          <a:effectLst/>
                          <a:latin typeface="+mn-lt"/>
                        </a:rPr>
                        <a:t>       12,978,561 </a:t>
                      </a:r>
                    </a:p>
                  </a:txBody>
                  <a:tcPr marL="0" marR="0" marT="0" marB="0" anchor="b"/>
                </a:tc>
                <a:tc>
                  <a:txBody>
                    <a:bodyPr/>
                    <a:lstStyle/>
                    <a:p>
                      <a:pPr algn="l" fontAlgn="b"/>
                      <a:r>
                        <a:rPr lang="en-US" sz="1800" b="0" i="0" u="none" strike="noStrike" dirty="0">
                          <a:solidFill>
                            <a:srgbClr val="000000"/>
                          </a:solidFill>
                          <a:effectLst/>
                          <a:latin typeface="+mn-lt"/>
                        </a:rPr>
                        <a:t>       13,035,220 </a:t>
                      </a:r>
                    </a:p>
                  </a:txBody>
                  <a:tcPr marL="0" marR="0" marT="0" marB="0" anchor="b"/>
                </a:tc>
                <a:tc>
                  <a:txBody>
                    <a:bodyPr/>
                    <a:lstStyle/>
                    <a:p>
                      <a:pPr algn="l" fontAlgn="b"/>
                      <a:r>
                        <a:rPr lang="en-US" sz="1800" b="0" i="0" u="none" strike="noStrike" dirty="0">
                          <a:solidFill>
                            <a:srgbClr val="000000"/>
                          </a:solidFill>
                          <a:effectLst/>
                          <a:latin typeface="+mn-lt"/>
                        </a:rPr>
                        <a:t>         3,981,126 </a:t>
                      </a:r>
                    </a:p>
                  </a:txBody>
                  <a:tcPr marL="0" marR="0" marT="0" marB="0" anchor="b"/>
                </a:tc>
                <a:tc>
                  <a:txBody>
                    <a:bodyPr/>
                    <a:lstStyle/>
                    <a:p>
                      <a:pPr algn="r" fontAlgn="b"/>
                      <a:r>
                        <a:rPr lang="en-US" sz="1800" b="0" i="0" u="none" strike="noStrike" dirty="0">
                          <a:solidFill>
                            <a:srgbClr val="000000"/>
                          </a:solidFill>
                          <a:effectLst/>
                          <a:latin typeface="+mn-lt"/>
                        </a:rPr>
                        <a:t>31%</a:t>
                      </a:r>
                    </a:p>
                  </a:txBody>
                  <a:tcPr marL="0" marR="0" marT="0" marB="0" anchor="b"/>
                </a:tc>
                <a:extLst>
                  <a:ext uri="{0D108BD9-81ED-4DB2-BD59-A6C34878D82A}">
                    <a16:rowId xmlns:a16="http://schemas.microsoft.com/office/drawing/2014/main" val="845908127"/>
                  </a:ext>
                </a:extLst>
              </a:tr>
              <a:tr h="402617">
                <a:tc>
                  <a:txBody>
                    <a:bodyPr/>
                    <a:lstStyle/>
                    <a:p>
                      <a:r>
                        <a:rPr lang="en-US" dirty="0"/>
                        <a:t>Animal Welfare</a:t>
                      </a:r>
                    </a:p>
                  </a:txBody>
                  <a:tcPr/>
                </a:tc>
                <a:tc>
                  <a:txBody>
                    <a:bodyPr/>
                    <a:lstStyle/>
                    <a:p>
                      <a:pPr algn="l" fontAlgn="b"/>
                      <a:r>
                        <a:rPr lang="en-US" sz="1800" b="0" i="0" u="none" strike="noStrike" dirty="0">
                          <a:solidFill>
                            <a:srgbClr val="000000"/>
                          </a:solidFill>
                          <a:effectLst/>
                          <a:latin typeface="+mn-lt"/>
                        </a:rPr>
                        <a:t>            409,600 </a:t>
                      </a:r>
                    </a:p>
                  </a:txBody>
                  <a:tcPr marL="0" marR="0" marT="0" marB="0" anchor="b"/>
                </a:tc>
                <a:tc>
                  <a:txBody>
                    <a:bodyPr/>
                    <a:lstStyle/>
                    <a:p>
                      <a:pPr algn="l" fontAlgn="b"/>
                      <a:r>
                        <a:rPr lang="en-US" sz="1800" b="0" i="0" u="none" strike="noStrike" dirty="0">
                          <a:solidFill>
                            <a:srgbClr val="000000"/>
                          </a:solidFill>
                          <a:effectLst/>
                          <a:latin typeface="+mn-lt"/>
                        </a:rPr>
                        <a:t>            292,755 </a:t>
                      </a:r>
                    </a:p>
                  </a:txBody>
                  <a:tcPr marL="0" marR="0" marT="0" marB="0" anchor="b"/>
                </a:tc>
                <a:tc>
                  <a:txBody>
                    <a:bodyPr/>
                    <a:lstStyle/>
                    <a:p>
                      <a:pPr algn="l" fontAlgn="b"/>
                      <a:r>
                        <a:rPr lang="en-US" sz="1800" b="0" i="0" u="none" strike="noStrike" dirty="0">
                          <a:solidFill>
                            <a:srgbClr val="000000"/>
                          </a:solidFill>
                          <a:effectLst/>
                          <a:latin typeface="+mn-lt"/>
                        </a:rPr>
                        <a:t>            113,738 </a:t>
                      </a:r>
                    </a:p>
                  </a:txBody>
                  <a:tcPr marL="0" marR="0" marT="0" marB="0" anchor="b"/>
                </a:tc>
                <a:tc>
                  <a:txBody>
                    <a:bodyPr/>
                    <a:lstStyle/>
                    <a:p>
                      <a:pPr algn="l" fontAlgn="b"/>
                      <a:r>
                        <a:rPr lang="en-US" sz="1800" b="0" i="0" u="none" strike="noStrike" dirty="0">
                          <a:solidFill>
                            <a:srgbClr val="000000"/>
                          </a:solidFill>
                          <a:effectLst/>
                          <a:latin typeface="+mn-lt"/>
                        </a:rPr>
                        <a:t>            100,300 </a:t>
                      </a:r>
                    </a:p>
                  </a:txBody>
                  <a:tcPr marL="0" marR="0" marT="0" marB="0" anchor="b"/>
                </a:tc>
                <a:tc>
                  <a:txBody>
                    <a:bodyPr/>
                    <a:lstStyle/>
                    <a:p>
                      <a:pPr algn="r" fontAlgn="b"/>
                      <a:r>
                        <a:rPr lang="en-US" sz="1800" b="0" i="0" u="none" strike="noStrike" dirty="0">
                          <a:solidFill>
                            <a:srgbClr val="000000"/>
                          </a:solidFill>
                          <a:effectLst/>
                          <a:latin typeface="+mn-lt"/>
                        </a:rPr>
                        <a:t>88%</a:t>
                      </a:r>
                    </a:p>
                  </a:txBody>
                  <a:tcPr marL="0" marR="0" marT="0" marB="0" anchor="b"/>
                </a:tc>
                <a:extLst>
                  <a:ext uri="{0D108BD9-81ED-4DB2-BD59-A6C34878D82A}">
                    <a16:rowId xmlns:a16="http://schemas.microsoft.com/office/drawing/2014/main" val="2475177949"/>
                  </a:ext>
                </a:extLst>
              </a:tr>
              <a:tr h="402617">
                <a:tc>
                  <a:txBody>
                    <a:bodyPr/>
                    <a:lstStyle/>
                    <a:p>
                      <a:r>
                        <a:rPr lang="en-US" dirty="0"/>
                        <a:t>Interest/Loans</a:t>
                      </a:r>
                    </a:p>
                  </a:txBody>
                  <a:tcPr/>
                </a:tc>
                <a:tc>
                  <a:txBody>
                    <a:bodyPr/>
                    <a:lstStyle/>
                    <a:p>
                      <a:pPr algn="l" fontAlgn="b"/>
                      <a:r>
                        <a:rPr lang="en-US" sz="1800" b="0" i="0" u="none" strike="noStrike" dirty="0">
                          <a:solidFill>
                            <a:srgbClr val="000000"/>
                          </a:solidFill>
                          <a:effectLst/>
                          <a:latin typeface="+mn-lt"/>
                        </a:rPr>
                        <a:t>       11,229,101 </a:t>
                      </a:r>
                    </a:p>
                  </a:txBody>
                  <a:tcPr marL="0" marR="0" marT="0" marB="0" anchor="b"/>
                </a:tc>
                <a:tc>
                  <a:txBody>
                    <a:bodyPr/>
                    <a:lstStyle/>
                    <a:p>
                      <a:pPr algn="l" fontAlgn="b"/>
                      <a:r>
                        <a:rPr lang="en-US" sz="1800" b="0" i="0" u="none" strike="noStrike" dirty="0">
                          <a:solidFill>
                            <a:srgbClr val="000000"/>
                          </a:solidFill>
                          <a:effectLst/>
                          <a:latin typeface="+mn-lt"/>
                        </a:rPr>
                        <a:t>         9,128,735 </a:t>
                      </a:r>
                    </a:p>
                  </a:txBody>
                  <a:tcPr marL="0" marR="0" marT="0" marB="0" anchor="b"/>
                </a:tc>
                <a:tc>
                  <a:txBody>
                    <a:bodyPr/>
                    <a:lstStyle/>
                    <a:p>
                      <a:pPr algn="l" fontAlgn="b"/>
                      <a:r>
                        <a:rPr lang="en-US" sz="1800" b="0" i="0" u="none" strike="noStrike" dirty="0">
                          <a:solidFill>
                            <a:srgbClr val="000000"/>
                          </a:solidFill>
                          <a:effectLst/>
                          <a:latin typeface="+mn-lt"/>
                        </a:rPr>
                        <a:t>       15,672,580 </a:t>
                      </a:r>
                    </a:p>
                  </a:txBody>
                  <a:tcPr marL="0" marR="0" marT="0" marB="0" anchor="b"/>
                </a:tc>
                <a:tc>
                  <a:txBody>
                    <a:bodyPr/>
                    <a:lstStyle/>
                    <a:p>
                      <a:pPr algn="l" fontAlgn="b"/>
                      <a:r>
                        <a:rPr lang="en-US" sz="1800" b="0" i="0" u="none" strike="noStrike" dirty="0">
                          <a:solidFill>
                            <a:srgbClr val="000000"/>
                          </a:solidFill>
                          <a:effectLst/>
                          <a:latin typeface="+mn-lt"/>
                        </a:rPr>
                        <a:t>       17,338,485 </a:t>
                      </a:r>
                    </a:p>
                  </a:txBody>
                  <a:tcPr marL="0" marR="0" marT="0" marB="0" anchor="b"/>
                </a:tc>
                <a:tc>
                  <a:txBody>
                    <a:bodyPr/>
                    <a:lstStyle/>
                    <a:p>
                      <a:pPr algn="r" fontAlgn="b"/>
                      <a:r>
                        <a:rPr lang="en-US" sz="1800" b="0" i="0" u="none" strike="noStrike" dirty="0">
                          <a:solidFill>
                            <a:srgbClr val="000000"/>
                          </a:solidFill>
                          <a:effectLst/>
                          <a:latin typeface="+mn-lt"/>
                        </a:rPr>
                        <a:t>111%</a:t>
                      </a:r>
                    </a:p>
                  </a:txBody>
                  <a:tcPr marL="0" marR="0" marT="0" marB="0" anchor="b"/>
                </a:tc>
                <a:extLst>
                  <a:ext uri="{0D108BD9-81ED-4DB2-BD59-A6C34878D82A}">
                    <a16:rowId xmlns:a16="http://schemas.microsoft.com/office/drawing/2014/main" val="1596951024"/>
                  </a:ext>
                </a:extLst>
              </a:tr>
              <a:tr h="402617">
                <a:tc>
                  <a:txBody>
                    <a:bodyPr/>
                    <a:lstStyle/>
                    <a:p>
                      <a:r>
                        <a:rPr lang="en-US" dirty="0"/>
                        <a:t>Miscellaneous Revenue</a:t>
                      </a:r>
                    </a:p>
                  </a:txBody>
                  <a:tcPr/>
                </a:tc>
                <a:tc>
                  <a:txBody>
                    <a:bodyPr/>
                    <a:lstStyle/>
                    <a:p>
                      <a:pPr algn="l" fontAlgn="b"/>
                      <a:r>
                        <a:rPr lang="en-US" sz="1800" b="0" i="0" u="none" strike="noStrike" dirty="0">
                          <a:solidFill>
                            <a:srgbClr val="000000"/>
                          </a:solidFill>
                          <a:effectLst/>
                          <a:latin typeface="+mn-lt"/>
                        </a:rPr>
                        <a:t>       24,769,516 </a:t>
                      </a:r>
                    </a:p>
                  </a:txBody>
                  <a:tcPr marL="0" marR="0" marT="0" marB="0" anchor="b"/>
                </a:tc>
                <a:tc>
                  <a:txBody>
                    <a:bodyPr/>
                    <a:lstStyle/>
                    <a:p>
                      <a:pPr algn="l" fontAlgn="b"/>
                      <a:r>
                        <a:rPr lang="en-US" sz="1800" b="0" i="0" u="none" strike="noStrike" dirty="0">
                          <a:solidFill>
                            <a:srgbClr val="000000"/>
                          </a:solidFill>
                          <a:effectLst/>
                          <a:latin typeface="+mn-lt"/>
                        </a:rPr>
                        <a:t>       34,808,901 </a:t>
                      </a:r>
                    </a:p>
                  </a:txBody>
                  <a:tcPr marL="0" marR="0" marT="0" marB="0" anchor="b"/>
                </a:tc>
                <a:tc>
                  <a:txBody>
                    <a:bodyPr/>
                    <a:lstStyle/>
                    <a:p>
                      <a:pPr algn="l" fontAlgn="b"/>
                      <a:r>
                        <a:rPr lang="en-US" sz="1800" b="0" i="0" u="none" strike="noStrike" dirty="0">
                          <a:solidFill>
                            <a:srgbClr val="000000"/>
                          </a:solidFill>
                          <a:effectLst/>
                          <a:latin typeface="+mn-lt"/>
                        </a:rPr>
                        <a:t>       31,467,088 </a:t>
                      </a:r>
                    </a:p>
                  </a:txBody>
                  <a:tcPr marL="0" marR="0" marT="0" marB="0" anchor="b"/>
                </a:tc>
                <a:tc>
                  <a:txBody>
                    <a:bodyPr/>
                    <a:lstStyle/>
                    <a:p>
                      <a:pPr algn="l" fontAlgn="b"/>
                      <a:r>
                        <a:rPr lang="en-US" sz="1800" b="0" i="0" u="none" strike="noStrike" dirty="0">
                          <a:solidFill>
                            <a:srgbClr val="000000"/>
                          </a:solidFill>
                          <a:effectLst/>
                          <a:latin typeface="+mn-lt"/>
                        </a:rPr>
                        <a:t>       36,181,926 </a:t>
                      </a:r>
                    </a:p>
                  </a:txBody>
                  <a:tcPr marL="0" marR="0" marT="0" marB="0" anchor="b"/>
                </a:tc>
                <a:tc>
                  <a:txBody>
                    <a:bodyPr/>
                    <a:lstStyle/>
                    <a:p>
                      <a:pPr algn="r" fontAlgn="b"/>
                      <a:r>
                        <a:rPr lang="en-US" sz="1800" b="0" i="0" u="none" strike="noStrike" dirty="0">
                          <a:solidFill>
                            <a:srgbClr val="000000"/>
                          </a:solidFill>
                          <a:effectLst/>
                          <a:latin typeface="+mn-lt"/>
                        </a:rPr>
                        <a:t>115%</a:t>
                      </a:r>
                    </a:p>
                  </a:txBody>
                  <a:tcPr marL="0" marR="0" marT="0" marB="0" anchor="b"/>
                </a:tc>
                <a:extLst>
                  <a:ext uri="{0D108BD9-81ED-4DB2-BD59-A6C34878D82A}">
                    <a16:rowId xmlns:a16="http://schemas.microsoft.com/office/drawing/2014/main" val="4272918428"/>
                  </a:ext>
                </a:extLst>
              </a:tr>
              <a:tr h="402617">
                <a:tc>
                  <a:txBody>
                    <a:bodyPr/>
                    <a:lstStyle/>
                    <a:p>
                      <a:r>
                        <a:rPr lang="en-US" dirty="0"/>
                        <a:t>Total Revenues</a:t>
                      </a:r>
                    </a:p>
                  </a:txBody>
                  <a:tcPr/>
                </a:tc>
                <a:tc>
                  <a:txBody>
                    <a:bodyPr/>
                    <a:lstStyle/>
                    <a:p>
                      <a:pPr algn="l" fontAlgn="b"/>
                      <a:r>
                        <a:rPr lang="en-US" sz="1800" b="0" i="0" u="none" strike="noStrike" dirty="0">
                          <a:solidFill>
                            <a:srgbClr val="000000"/>
                          </a:solidFill>
                          <a:effectLst/>
                          <a:latin typeface="+mn-lt"/>
                        </a:rPr>
                        <a:t> $  148,131,537 </a:t>
                      </a:r>
                    </a:p>
                  </a:txBody>
                  <a:tcPr marL="0" marR="0" marT="0" marB="0" anchor="b"/>
                </a:tc>
                <a:tc>
                  <a:txBody>
                    <a:bodyPr/>
                    <a:lstStyle/>
                    <a:p>
                      <a:pPr algn="l" fontAlgn="b"/>
                      <a:r>
                        <a:rPr lang="en-US" sz="1800" b="0" i="0" u="none" strike="noStrike" dirty="0">
                          <a:solidFill>
                            <a:srgbClr val="000000"/>
                          </a:solidFill>
                          <a:effectLst/>
                          <a:latin typeface="+mn-lt"/>
                        </a:rPr>
                        <a:t> $  176,898,654 </a:t>
                      </a:r>
                    </a:p>
                  </a:txBody>
                  <a:tcPr marL="0" marR="0" marT="0" marB="0" anchor="b"/>
                </a:tc>
                <a:tc>
                  <a:txBody>
                    <a:bodyPr/>
                    <a:lstStyle/>
                    <a:p>
                      <a:pPr algn="l" fontAlgn="b"/>
                      <a:r>
                        <a:rPr lang="en-US" sz="1800" b="0" i="0" u="none" strike="noStrike" dirty="0">
                          <a:solidFill>
                            <a:srgbClr val="000000"/>
                          </a:solidFill>
                          <a:effectLst/>
                          <a:latin typeface="+mn-lt"/>
                        </a:rPr>
                        <a:t> $  185,827,342 </a:t>
                      </a:r>
                    </a:p>
                  </a:txBody>
                  <a:tcPr marL="0" marR="0" marT="0" marB="0" anchor="b"/>
                </a:tc>
                <a:tc>
                  <a:txBody>
                    <a:bodyPr/>
                    <a:lstStyle/>
                    <a:p>
                      <a:pPr algn="l" fontAlgn="b"/>
                      <a:r>
                        <a:rPr lang="en-US" sz="1800" b="0" i="0" u="none" strike="noStrike" dirty="0">
                          <a:solidFill>
                            <a:srgbClr val="000000"/>
                          </a:solidFill>
                          <a:effectLst/>
                          <a:latin typeface="+mn-lt"/>
                        </a:rPr>
                        <a:t> $  189,298,374 </a:t>
                      </a:r>
                    </a:p>
                  </a:txBody>
                  <a:tcPr marL="0" marR="0" marT="0" marB="0" anchor="b"/>
                </a:tc>
                <a:tc>
                  <a:txBody>
                    <a:bodyPr/>
                    <a:lstStyle/>
                    <a:p>
                      <a:pPr algn="r" fontAlgn="b"/>
                      <a:r>
                        <a:rPr lang="en-US" sz="1800" b="0" i="0" u="none" strike="noStrike" dirty="0">
                          <a:solidFill>
                            <a:srgbClr val="000000"/>
                          </a:solidFill>
                          <a:effectLst/>
                          <a:latin typeface="+mn-lt"/>
                        </a:rPr>
                        <a:t>102%</a:t>
                      </a:r>
                    </a:p>
                  </a:txBody>
                  <a:tcPr marL="0" marR="0" marT="0" marB="0" anchor="b"/>
                </a:tc>
                <a:extLst>
                  <a:ext uri="{0D108BD9-81ED-4DB2-BD59-A6C34878D82A}">
                    <a16:rowId xmlns:a16="http://schemas.microsoft.com/office/drawing/2014/main" val="2303326350"/>
                  </a:ext>
                </a:extLst>
              </a:tr>
            </a:tbl>
          </a:graphicData>
        </a:graphic>
      </p:graphicFrame>
    </p:spTree>
    <p:extLst>
      <p:ext uri="{BB962C8B-B14F-4D97-AF65-F5344CB8AC3E}">
        <p14:creationId xmlns:p14="http://schemas.microsoft.com/office/powerpoint/2010/main" val="381718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 2023 Revenue Recap &amp; Response to Questions </a:t>
            </a:r>
          </a:p>
        </p:txBody>
      </p:sp>
      <p:sp>
        <p:nvSpPr>
          <p:cNvPr id="3" name="Content Placeholder 2"/>
          <p:cNvSpPr>
            <a:spLocks noGrp="1"/>
          </p:cNvSpPr>
          <p:nvPr>
            <p:ph sz="half" idx="1"/>
          </p:nvPr>
        </p:nvSpPr>
        <p:spPr>
          <a:xfrm>
            <a:off x="1488168" y="1984248"/>
            <a:ext cx="10016444" cy="4187952"/>
          </a:xfrm>
        </p:spPr>
        <p:txBody>
          <a:bodyPr/>
          <a:lstStyle/>
          <a:p>
            <a:r>
              <a:rPr lang="en-US" dirty="0"/>
              <a:t>What is the budgetary impact of not charging individuals for Police Reports?</a:t>
            </a:r>
          </a:p>
          <a:p>
            <a:r>
              <a:rPr lang="en-US" dirty="0"/>
              <a:t>What is the budgetary impact of not increasing the Garbage Rates?</a:t>
            </a:r>
          </a:p>
          <a:p>
            <a:r>
              <a:rPr lang="en-US" dirty="0"/>
              <a:t>What is the budgetary impact of raising only fees and miscellaneous charges by 15% and keeping the utility rates at 7.5% or raising them by a lessor percentage?</a:t>
            </a:r>
          </a:p>
        </p:txBody>
      </p:sp>
    </p:spTree>
    <p:extLst>
      <p:ext uri="{BB962C8B-B14F-4D97-AF65-F5344CB8AC3E}">
        <p14:creationId xmlns:p14="http://schemas.microsoft.com/office/powerpoint/2010/main" val="144759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CF576-A05C-45EF-9223-7567FB104050}"/>
              </a:ext>
            </a:extLst>
          </p:cNvPr>
          <p:cNvSpPr>
            <a:spLocks noGrp="1"/>
          </p:cNvSpPr>
          <p:nvPr>
            <p:ph type="title"/>
          </p:nvPr>
        </p:nvSpPr>
        <p:spPr/>
        <p:txBody>
          <a:bodyPr>
            <a:normAutofit/>
          </a:bodyPr>
          <a:lstStyle/>
          <a:p>
            <a:r>
              <a:rPr lang="en-US" dirty="0"/>
              <a:t>What is the budgetary impact of not charging individuals for Police Reports?</a:t>
            </a:r>
          </a:p>
        </p:txBody>
      </p:sp>
      <p:sp>
        <p:nvSpPr>
          <p:cNvPr id="3" name="Content Placeholder 2">
            <a:extLst>
              <a:ext uri="{FF2B5EF4-FFF2-40B4-BE49-F238E27FC236}">
                <a16:creationId xmlns:a16="http://schemas.microsoft.com/office/drawing/2014/main" id="{29F6ED84-969E-4651-A236-B5B905459F0B}"/>
              </a:ext>
            </a:extLst>
          </p:cNvPr>
          <p:cNvSpPr>
            <a:spLocks noGrp="1"/>
          </p:cNvSpPr>
          <p:nvPr>
            <p:ph idx="1"/>
          </p:nvPr>
        </p:nvSpPr>
        <p:spPr/>
        <p:txBody>
          <a:bodyPr>
            <a:normAutofit fontScale="92500" lnSpcReduction="20000"/>
          </a:bodyPr>
          <a:lstStyle/>
          <a:p>
            <a:pPr marL="0" indent="0">
              <a:buNone/>
            </a:pPr>
            <a:r>
              <a:rPr lang="en-US" b="1" u="sng" dirty="0"/>
              <a:t>Response</a:t>
            </a:r>
            <a:r>
              <a:rPr lang="en-US" u="sng" dirty="0"/>
              <a:t>:</a:t>
            </a:r>
          </a:p>
          <a:p>
            <a:pPr marL="0" indent="0">
              <a:buNone/>
            </a:pPr>
            <a:r>
              <a:rPr lang="en-US" dirty="0"/>
              <a:t>The reality of this request is not charging individuals for police reports has very little budgetary impact, as these fees are very low and over all there are not very many of them.  Historically, there are only approximately 2,267 reports requested annually by individuals.</a:t>
            </a:r>
          </a:p>
          <a:p>
            <a:pPr marL="0" indent="0">
              <a:buNone/>
            </a:pPr>
            <a:r>
              <a:rPr lang="en-US" dirty="0"/>
              <a:t>The more overreaching question is fairness.  Whether a report is requested by an individual or by a company, i.e., insurance company, the usage of that report is more than likely the same.  And how can we treat two different sectors differently.  There are references in the Open Records Act that allow for individuals to be charged less than an entity that uses information for a corporate purpose.</a:t>
            </a:r>
          </a:p>
          <a:p>
            <a:pPr marL="0" indent="0">
              <a:buNone/>
            </a:pPr>
            <a:r>
              <a:rPr lang="en-US" dirty="0"/>
              <a:t>My recommendation would be to follow the example set within the Open Records Act and set rates accordingly.</a:t>
            </a:r>
          </a:p>
        </p:txBody>
      </p:sp>
    </p:spTree>
    <p:extLst>
      <p:ext uri="{BB962C8B-B14F-4D97-AF65-F5344CB8AC3E}">
        <p14:creationId xmlns:p14="http://schemas.microsoft.com/office/powerpoint/2010/main" val="295393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17C8-6AB3-4708-B52F-F6DDD9DA82B9}"/>
              </a:ext>
            </a:extLst>
          </p:cNvPr>
          <p:cNvSpPr>
            <a:spLocks noGrp="1"/>
          </p:cNvSpPr>
          <p:nvPr>
            <p:ph type="title"/>
          </p:nvPr>
        </p:nvSpPr>
        <p:spPr/>
        <p:txBody>
          <a:bodyPr>
            <a:normAutofit/>
          </a:bodyPr>
          <a:lstStyle/>
          <a:p>
            <a:r>
              <a:rPr lang="en-US" dirty="0"/>
              <a:t>What is the budgetary impact of not increasing the Garbage Rates?</a:t>
            </a:r>
          </a:p>
        </p:txBody>
      </p:sp>
      <p:sp>
        <p:nvSpPr>
          <p:cNvPr id="3" name="Content Placeholder 2">
            <a:extLst>
              <a:ext uri="{FF2B5EF4-FFF2-40B4-BE49-F238E27FC236}">
                <a16:creationId xmlns:a16="http://schemas.microsoft.com/office/drawing/2014/main" id="{A2AA8CD7-B1DB-4DAF-9BDB-ED76D4BBCE50}"/>
              </a:ext>
            </a:extLst>
          </p:cNvPr>
          <p:cNvSpPr>
            <a:spLocks noGrp="1"/>
          </p:cNvSpPr>
          <p:nvPr>
            <p:ph idx="1"/>
          </p:nvPr>
        </p:nvSpPr>
        <p:spPr/>
        <p:txBody>
          <a:bodyPr/>
          <a:lstStyle/>
          <a:p>
            <a:pPr marL="0" indent="0">
              <a:buNone/>
            </a:pPr>
            <a:r>
              <a:rPr lang="en-US" b="1" u="sng" dirty="0"/>
              <a:t>Response</a:t>
            </a:r>
            <a:r>
              <a:rPr lang="en-US" u="sng" dirty="0"/>
              <a:t>:</a:t>
            </a:r>
          </a:p>
          <a:p>
            <a:pPr marL="0" indent="0">
              <a:buNone/>
            </a:pPr>
            <a:r>
              <a:rPr lang="en-US" dirty="0"/>
              <a:t>This would result in a $758,286 decrease in revenues.  Under the scenario which was presented on April 25</a:t>
            </a:r>
            <a:r>
              <a:rPr lang="en-US" baseline="30000" dirty="0"/>
              <a:t>th</a:t>
            </a:r>
            <a:r>
              <a:rPr lang="en-US" dirty="0"/>
              <a:t> the result of this action would require the overall fund balance to be drawn down by  a total of $9,931,286.</a:t>
            </a:r>
          </a:p>
          <a:p>
            <a:pPr marL="0" indent="0">
              <a:buNone/>
            </a:pPr>
            <a:r>
              <a:rPr lang="en-US" dirty="0"/>
              <a:t>This action is not recommended because it would increase the deterioration of the overall fund balance.</a:t>
            </a:r>
          </a:p>
        </p:txBody>
      </p:sp>
    </p:spTree>
    <p:extLst>
      <p:ext uri="{BB962C8B-B14F-4D97-AF65-F5344CB8AC3E}">
        <p14:creationId xmlns:p14="http://schemas.microsoft.com/office/powerpoint/2010/main" val="245332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10D5-DEC8-4A21-AF5A-D23C2E2A8B77}"/>
              </a:ext>
            </a:extLst>
          </p:cNvPr>
          <p:cNvSpPr>
            <a:spLocks noGrp="1"/>
          </p:cNvSpPr>
          <p:nvPr>
            <p:ph type="title"/>
          </p:nvPr>
        </p:nvSpPr>
        <p:spPr/>
        <p:txBody>
          <a:bodyPr>
            <a:noAutofit/>
          </a:bodyPr>
          <a:lstStyle/>
          <a:p>
            <a:r>
              <a:rPr lang="en-US" sz="2800" dirty="0"/>
              <a:t>What is the budgetary impact of raising only fees and miscellaneous charges by 15% and raising the  the utility rates at 7.5%?</a:t>
            </a:r>
          </a:p>
        </p:txBody>
      </p:sp>
      <p:sp>
        <p:nvSpPr>
          <p:cNvPr id="3" name="Content Placeholder 2">
            <a:extLst>
              <a:ext uri="{FF2B5EF4-FFF2-40B4-BE49-F238E27FC236}">
                <a16:creationId xmlns:a16="http://schemas.microsoft.com/office/drawing/2014/main" id="{7F5F3DA6-4ADB-4EA8-BAAB-11D63812CD0A}"/>
              </a:ext>
            </a:extLst>
          </p:cNvPr>
          <p:cNvSpPr>
            <a:spLocks noGrp="1"/>
          </p:cNvSpPr>
          <p:nvPr>
            <p:ph idx="1"/>
          </p:nvPr>
        </p:nvSpPr>
        <p:spPr/>
        <p:txBody>
          <a:bodyPr/>
          <a:lstStyle/>
          <a:p>
            <a:pPr marL="0" indent="0">
              <a:buNone/>
            </a:pPr>
            <a:r>
              <a:rPr lang="en-US" b="1" u="sng" dirty="0"/>
              <a:t>Response</a:t>
            </a:r>
          </a:p>
          <a:p>
            <a:pPr marL="0" indent="0">
              <a:buNone/>
            </a:pPr>
            <a:r>
              <a:rPr lang="en-US" dirty="0"/>
              <a:t>This  result in an increase in revenues from the Proposed Revenues presented on April 25</a:t>
            </a:r>
            <a:r>
              <a:rPr lang="en-US" baseline="30000" dirty="0"/>
              <a:t>th</a:t>
            </a:r>
            <a:r>
              <a:rPr lang="en-US" dirty="0"/>
              <a:t> of $1,335,002.  This change would increase the total revenues received by the City to $190,644,526.</a:t>
            </a:r>
          </a:p>
        </p:txBody>
      </p:sp>
    </p:spTree>
    <p:extLst>
      <p:ext uri="{BB962C8B-B14F-4D97-AF65-F5344CB8AC3E}">
        <p14:creationId xmlns:p14="http://schemas.microsoft.com/office/powerpoint/2010/main" val="72153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10D5-DEC8-4A21-AF5A-D23C2E2A8B77}"/>
              </a:ext>
            </a:extLst>
          </p:cNvPr>
          <p:cNvSpPr>
            <a:spLocks noGrp="1"/>
          </p:cNvSpPr>
          <p:nvPr>
            <p:ph type="title"/>
          </p:nvPr>
        </p:nvSpPr>
        <p:spPr/>
        <p:txBody>
          <a:bodyPr>
            <a:noAutofit/>
          </a:bodyPr>
          <a:lstStyle/>
          <a:p>
            <a:r>
              <a:rPr lang="en-US" sz="2800" dirty="0"/>
              <a:t>What is the budgetary impact of raising only fees and miscellaneous charges by 15% and raising the  the utility rates at 10%?</a:t>
            </a:r>
          </a:p>
        </p:txBody>
      </p:sp>
      <p:sp>
        <p:nvSpPr>
          <p:cNvPr id="3" name="Content Placeholder 2">
            <a:extLst>
              <a:ext uri="{FF2B5EF4-FFF2-40B4-BE49-F238E27FC236}">
                <a16:creationId xmlns:a16="http://schemas.microsoft.com/office/drawing/2014/main" id="{7F5F3DA6-4ADB-4EA8-BAAB-11D63812CD0A}"/>
              </a:ext>
            </a:extLst>
          </p:cNvPr>
          <p:cNvSpPr>
            <a:spLocks noGrp="1"/>
          </p:cNvSpPr>
          <p:nvPr>
            <p:ph idx="1"/>
          </p:nvPr>
        </p:nvSpPr>
        <p:spPr/>
        <p:txBody>
          <a:bodyPr/>
          <a:lstStyle/>
          <a:p>
            <a:pPr marL="0" indent="0">
              <a:buNone/>
            </a:pPr>
            <a:r>
              <a:rPr lang="en-US" b="1" u="sng" dirty="0"/>
              <a:t>Response</a:t>
            </a:r>
          </a:p>
          <a:p>
            <a:pPr marL="0" indent="0">
              <a:buNone/>
            </a:pPr>
            <a:r>
              <a:rPr lang="en-US" dirty="0"/>
              <a:t>This  result in an increase in revenues from the Proposed Revenues presented on April 25</a:t>
            </a:r>
            <a:r>
              <a:rPr lang="en-US" baseline="30000" dirty="0"/>
              <a:t>th</a:t>
            </a:r>
            <a:r>
              <a:rPr lang="en-US" dirty="0"/>
              <a:t> of $2,543,101.  This change would increase the total revenues received by the City to $191,852,625.</a:t>
            </a:r>
          </a:p>
        </p:txBody>
      </p:sp>
    </p:spTree>
    <p:extLst>
      <p:ext uri="{BB962C8B-B14F-4D97-AF65-F5344CB8AC3E}">
        <p14:creationId xmlns:p14="http://schemas.microsoft.com/office/powerpoint/2010/main" val="297611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City of Lawton</a:t>
            </a:r>
          </a:p>
        </p:txBody>
      </p:sp>
      <p:sp>
        <p:nvSpPr>
          <p:cNvPr id="3" name="Subtitle 2"/>
          <p:cNvSpPr>
            <a:spLocks noGrp="1"/>
          </p:cNvSpPr>
          <p:nvPr>
            <p:ph type="subTitle" idx="1"/>
          </p:nvPr>
        </p:nvSpPr>
        <p:spPr/>
        <p:txBody>
          <a:bodyPr/>
          <a:lstStyle/>
          <a:p>
            <a:r>
              <a:rPr lang="en-US" dirty="0"/>
              <a:t>FY 2023 Budget Presentation – </a:t>
            </a:r>
          </a:p>
          <a:p>
            <a:r>
              <a:rPr lang="en-US" dirty="0"/>
              <a:t>Expenditure Overview</a:t>
            </a:r>
          </a:p>
        </p:txBody>
      </p:sp>
    </p:spTree>
    <p:extLst>
      <p:ext uri="{BB962C8B-B14F-4D97-AF65-F5344CB8AC3E}">
        <p14:creationId xmlns:p14="http://schemas.microsoft.com/office/powerpoint/2010/main" val="348274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1446</TotalTime>
  <Words>978</Words>
  <Application>Microsoft Office PowerPoint</Application>
  <PresentationFormat>Custom</PresentationFormat>
  <Paragraphs>141</Paragraphs>
  <Slides>20</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Cambria</vt:lpstr>
      <vt:lpstr>Times New Roman</vt:lpstr>
      <vt:lpstr>Currency Symbols 16x9</vt:lpstr>
      <vt:lpstr>City of Lawton</vt:lpstr>
      <vt:lpstr>City of Lawton – Revenue Mix Overview</vt:lpstr>
      <vt:lpstr>Revenue Projections for FY 2023</vt:lpstr>
      <vt:lpstr>FY 2023 Revenue Recap &amp; Response to Questions </vt:lpstr>
      <vt:lpstr>What is the budgetary impact of not charging individuals for Police Reports?</vt:lpstr>
      <vt:lpstr>What is the budgetary impact of not increasing the Garbage Rates?</vt:lpstr>
      <vt:lpstr>What is the budgetary impact of raising only fees and miscellaneous charges by 15% and raising the  the utility rates at 7.5%?</vt:lpstr>
      <vt:lpstr>What is the budgetary impact of raising only fees and miscellaneous charges by 15% and raising the  the utility rates at 10%?</vt:lpstr>
      <vt:lpstr>City of Lawton</vt:lpstr>
      <vt:lpstr>City of Lawton – Expenditure Mix</vt:lpstr>
      <vt:lpstr>City of Lawton – Expenditure Mix Explanation</vt:lpstr>
      <vt:lpstr>City of Lawton</vt:lpstr>
      <vt:lpstr>City of Lawton – Payroll Mix</vt:lpstr>
      <vt:lpstr>Payroll Comparison to Previous Years</vt:lpstr>
      <vt:lpstr>Cost Control Measures for Personnel Services</vt:lpstr>
      <vt:lpstr>City of Lawton</vt:lpstr>
      <vt:lpstr>Materials &amp; Supplies Mix</vt:lpstr>
      <vt:lpstr>Other Services &amp; Charges Mix</vt:lpstr>
      <vt:lpstr>Yearly Comparison of Operational Expenses</vt:lpstr>
      <vt:lpstr>FY 2023 Operational Expenditure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Lawton</dc:title>
  <dc:creator>Joe Dunham</dc:creator>
  <cp:lastModifiedBy>Kaley Patterson</cp:lastModifiedBy>
  <cp:revision>83</cp:revision>
  <dcterms:created xsi:type="dcterms:W3CDTF">2022-04-22T12:37:47Z</dcterms:created>
  <dcterms:modified xsi:type="dcterms:W3CDTF">2022-05-24T20:11:44Z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