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40" r:id="rId3"/>
    <p:sldId id="334" r:id="rId4"/>
    <p:sldId id="331" r:id="rId5"/>
    <p:sldId id="356" r:id="rId6"/>
    <p:sldId id="348" r:id="rId7"/>
    <p:sldId id="350" r:id="rId8"/>
    <p:sldId id="358" r:id="rId9"/>
    <p:sldId id="349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Dunham" initials="JD" lastIdx="1" clrIdx="0">
    <p:extLst>
      <p:ext uri="{19B8F6BF-5375-455C-9EA6-DF929625EA0E}">
        <p15:presenceInfo xmlns:p15="http://schemas.microsoft.com/office/powerpoint/2012/main" userId="S::joe.dunham@lawtonok.gov::978a2170-6cc1-458d-8c39-ebafe3a54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48" y="27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Revenue Mix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97-4AAD-A64F-841D5742FA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097-4AAD-A64F-841D5742FA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97-4AAD-A64F-841D5742FA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097-4AAD-A64F-841D5742FA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97-4AAD-A64F-841D5742FA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97-4AAD-A64F-841D5742FA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97-4AAD-A64F-841D5742FA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97-4AAD-A64F-841D5742FA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DD4-4F0B-B49D-2CF0EB489C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097-4AAD-A64F-841D5742FA00}"/>
                </c:ext>
              </c:extLst>
            </c:dLbl>
            <c:dLbl>
              <c:idx val="1"/>
              <c:layout>
                <c:manualLayout>
                  <c:x val="9.2959877108384714E-2"/>
                  <c:y val="-0.38039502560351135"/>
                </c:manualLayout>
              </c:layout>
              <c:tx>
                <c:rich>
                  <a:bodyPr/>
                  <a:lstStyle/>
                  <a:p>
                    <a:fld id="{235D33DC-82FA-432F-B47B-E75624E3F2D7}" type="CATEGORYNAME">
                      <a:rPr lang="en-US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
</a:t>
                    </a:r>
                    <a:fld id="{F5CB9030-045B-4FA1-9915-221F862BDC52}" type="PERCENTAGE">
                      <a:rPr lang="en-US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097-4AAD-A64F-841D5742FA00}"/>
                </c:ext>
              </c:extLst>
            </c:dLbl>
            <c:dLbl>
              <c:idx val="2"/>
              <c:layout>
                <c:manualLayout>
                  <c:x val="-7.0402653156727502E-2"/>
                  <c:y val="0.19402315044205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7-4AAD-A64F-841D5742FA00}"/>
                </c:ext>
              </c:extLst>
            </c:dLbl>
            <c:dLbl>
              <c:idx val="3"/>
              <c:layout>
                <c:manualLayout>
                  <c:x val="-8.8993468839650855E-2"/>
                  <c:y val="9.08430987445750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7-4AAD-A64F-841D5742FA00}"/>
                </c:ext>
              </c:extLst>
            </c:dLbl>
            <c:dLbl>
              <c:idx val="4"/>
              <c:layout>
                <c:manualLayout>
                  <c:x val="-9.7476754359193479E-2"/>
                  <c:y val="9.792672807483599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7-4AAD-A64F-841D5742FA00}"/>
                </c:ext>
              </c:extLst>
            </c:dLbl>
            <c:dLbl>
              <c:idx val="5"/>
              <c:layout>
                <c:manualLayout>
                  <c:x val="-0.12509349122057417"/>
                  <c:y val="-7.1235068323055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97-4AAD-A64F-841D5742FA00}"/>
                </c:ext>
              </c:extLst>
            </c:dLbl>
            <c:dLbl>
              <c:idx val="6"/>
              <c:layout>
                <c:manualLayout>
                  <c:x val="-2.4720747115912836E-2"/>
                  <c:y val="-0.167206078025908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7-4AAD-A64F-841D5742FA00}"/>
                </c:ext>
              </c:extLst>
            </c:dLbl>
            <c:dLbl>
              <c:idx val="7"/>
              <c:layout>
                <c:manualLayout>
                  <c:x val="7.8721845815784529E-3"/>
                  <c:y val="-1.55955048413388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97-4AAD-A64F-841D5742FA00}"/>
                </c:ext>
              </c:extLst>
            </c:dLbl>
            <c:dLbl>
              <c:idx val="8"/>
              <c:layout>
                <c:manualLayout>
                  <c:x val="-0.12087153350017299"/>
                  <c:y val="5.09227056201003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D4-4F0B-B49D-2CF0EB489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Taxes</c:v>
                </c:pt>
                <c:pt idx="1">
                  <c:v>Charges for Services</c:v>
                </c:pt>
                <c:pt idx="2">
                  <c:v>Fines &amp; Forteitures</c:v>
                </c:pt>
                <c:pt idx="3">
                  <c:v>Licenses &amp; Permits</c:v>
                </c:pt>
                <c:pt idx="4">
                  <c:v>Parks &amp; Recreation</c:v>
                </c:pt>
                <c:pt idx="5">
                  <c:v>Grants</c:v>
                </c:pt>
                <c:pt idx="6">
                  <c:v>Animal Welfare</c:v>
                </c:pt>
                <c:pt idx="7">
                  <c:v>Interest/Loans</c:v>
                </c:pt>
                <c:pt idx="8">
                  <c:v>Other - Miscellaneous 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75002980</c:v>
                </c:pt>
                <c:pt idx="1">
                  <c:v>53247415</c:v>
                </c:pt>
                <c:pt idx="2">
                  <c:v>1935894</c:v>
                </c:pt>
                <c:pt idx="3">
                  <c:v>1148808</c:v>
                </c:pt>
                <c:pt idx="4">
                  <c:v>487440</c:v>
                </c:pt>
                <c:pt idx="5">
                  <c:v>3981126</c:v>
                </c:pt>
                <c:pt idx="6">
                  <c:v>100300</c:v>
                </c:pt>
                <c:pt idx="7">
                  <c:v>17380885</c:v>
                </c:pt>
                <c:pt idx="8">
                  <c:v>36057826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7-4AAD-A64F-841D5742FA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11835439174758E-2"/>
          <c:y val="0.13272675955739621"/>
          <c:w val="0.84657632912165048"/>
          <c:h val="0.810625486005909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Expenditure Mix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97-4AAD-A64F-841D5742FA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097-4AAD-A64F-841D5742FA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97-4AAD-A64F-841D5742FA00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097-4AAD-A64F-841D5742FA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97-4AAD-A64F-841D5742FA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97-4AAD-A64F-841D5742FA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97-4AAD-A64F-841D5742FA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97-4AAD-A64F-841D5742FA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DD4-4F0B-B49D-2CF0EB489C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AB7-4BB1-951A-F30D61BE7F6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235D33DC-82FA-432F-B47B-E75624E3F2D7}" type="CATEGORYNAME">
                      <a:rPr lang="en-US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
</a:t>
                    </a:r>
                    <a:fld id="{F5CB9030-045B-4FA1-9915-221F862BDC52}" type="PERCENTAGE">
                      <a:rPr lang="en-US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097-4AAD-A64F-841D5742FA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C10874-B733-418F-9F50-80BECD226E58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32C3088-87FA-490C-B3B1-B8D14EA8069F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338501291989"/>
                      <c:h val="0.131982558507911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97-4AAD-A64F-841D5742FA00}"/>
                </c:ext>
              </c:extLst>
            </c:dLbl>
            <c:dLbl>
              <c:idx val="3"/>
              <c:layout>
                <c:manualLayout>
                  <c:x val="-4.0051679586563319E-2"/>
                  <c:y val="0.175566934893928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7-4AAD-A64F-841D5742FA00}"/>
                </c:ext>
              </c:extLst>
            </c:dLbl>
            <c:dLbl>
              <c:idx val="4"/>
              <c:layout>
                <c:manualLayout>
                  <c:x val="-6.8801897983392674E-2"/>
                  <c:y val="-1.3375486125197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7-4AAD-A64F-841D5742FA00}"/>
                </c:ext>
              </c:extLst>
            </c:dLbl>
            <c:dLbl>
              <c:idx val="5"/>
              <c:layout>
                <c:manualLayout>
                  <c:x val="-5.2194543297746164E-2"/>
                  <c:y val="-0.13107976402693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97-4AAD-A64F-841D5742F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6"/>
                <c:pt idx="0">
                  <c:v>Personnel Services</c:v>
                </c:pt>
                <c:pt idx="1">
                  <c:v>Materials</c:v>
                </c:pt>
                <c:pt idx="2">
                  <c:v>Other Charges and Services</c:v>
                </c:pt>
                <c:pt idx="3">
                  <c:v>Capital Outlay</c:v>
                </c:pt>
                <c:pt idx="4">
                  <c:v>Debt Service</c:v>
                </c:pt>
                <c:pt idx="5">
                  <c:v>Miscellaneous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72614973.390000001</c:v>
                </c:pt>
                <c:pt idx="1">
                  <c:v>21826224.5</c:v>
                </c:pt>
                <c:pt idx="2">
                  <c:v>44220420.359999999</c:v>
                </c:pt>
                <c:pt idx="3">
                  <c:v>51218325</c:v>
                </c:pt>
                <c:pt idx="4">
                  <c:v>5044400</c:v>
                </c:pt>
                <c:pt idx="5">
                  <c:v>26640000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7-4AAD-A64F-841D5742FA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3799596503026226E-3"/>
          <c:w val="0.97112860594050121"/>
          <c:h val="0.940820443846671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Capital Outlay 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97-4AAD-A64F-841D5742FA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097-4AAD-A64F-841D5742FA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97-4AAD-A64F-841D5742FA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097-4AAD-A64F-841D5742FA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97-4AAD-A64F-841D5742FA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97-4AAD-A64F-841D5742FA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97-4AAD-A64F-841D5742FA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97-4AAD-A64F-841D5742FA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DD4-4F0B-B49D-2CF0EB489C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7E0-4F1F-8202-A322832DFE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77E0-4F1F-8202-A322832DFE1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7E0-4F1F-8202-A322832DFE1D}"/>
              </c:ext>
            </c:extLst>
          </c:dPt>
          <c:dLbls>
            <c:dLbl>
              <c:idx val="0"/>
              <c:layout>
                <c:manualLayout>
                  <c:x val="1.9459670930174523E-2"/>
                  <c:y val="6.567786962070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97-4AAD-A64F-841D5742FA00}"/>
                </c:ext>
              </c:extLst>
            </c:dLbl>
            <c:dLbl>
              <c:idx val="1"/>
              <c:layout>
                <c:manualLayout>
                  <c:x val="2.8804020584456629E-2"/>
                  <c:y val="0"/>
                </c:manualLayout>
              </c:layout>
              <c:tx>
                <c:rich>
                  <a:bodyPr/>
                  <a:lstStyle/>
                  <a:p>
                    <a:fld id="{235D33DC-82FA-432F-B47B-E75624E3F2D7}" type="CATEGORYNAME">
                      <a:rPr lang="en-US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
</a:t>
                    </a:r>
                    <a:fld id="{F5CB9030-045B-4FA1-9915-221F862BDC52}" type="PERCENTAGE">
                      <a:rPr lang="en-US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097-4AAD-A64F-841D5742FA00}"/>
                </c:ext>
              </c:extLst>
            </c:dLbl>
            <c:dLbl>
              <c:idx val="2"/>
              <c:layout>
                <c:manualLayout>
                  <c:x val="-6.7076081083357206E-2"/>
                  <c:y val="0.12177348039968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7-4AAD-A64F-841D5742FA00}"/>
                </c:ext>
              </c:extLst>
            </c:dLbl>
            <c:dLbl>
              <c:idx val="3"/>
              <c:layout>
                <c:manualLayout>
                  <c:x val="-5.9576441975782955E-2"/>
                  <c:y val="2.4825336644620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7-4AAD-A64F-841D5742FA00}"/>
                </c:ext>
              </c:extLst>
            </c:dLbl>
            <c:dLbl>
              <c:idx val="4"/>
              <c:layout>
                <c:manualLayout>
                  <c:x val="-7.6027659911511343E-3"/>
                  <c:y val="-3.8939470158698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7-4AAD-A64F-841D5742FA00}"/>
                </c:ext>
              </c:extLst>
            </c:dLbl>
            <c:dLbl>
              <c:idx val="5"/>
              <c:layout>
                <c:manualLayout>
                  <c:x val="-4.7890244062480013E-2"/>
                  <c:y val="-0.120260737414548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97-4AAD-A64F-841D5742FA00}"/>
                </c:ext>
              </c:extLst>
            </c:dLbl>
            <c:dLbl>
              <c:idx val="6"/>
              <c:layout>
                <c:manualLayout>
                  <c:x val="-0.17415412963751933"/>
                  <c:y val="6.5795000238285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7-4AAD-A64F-841D5742FA00}"/>
                </c:ext>
              </c:extLst>
            </c:dLbl>
            <c:dLbl>
              <c:idx val="7"/>
              <c:layout>
                <c:manualLayout>
                  <c:x val="-9.1690546189115582E-2"/>
                  <c:y val="-7.4733782016319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97-4AAD-A64F-841D5742FA00}"/>
                </c:ext>
              </c:extLst>
            </c:dLbl>
            <c:dLbl>
              <c:idx val="8"/>
              <c:layout>
                <c:manualLayout>
                  <c:x val="-3.8605414533388568E-3"/>
                  <c:y val="-0.10024940560977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D4-4F0B-B49D-2CF0EB489C8A}"/>
                </c:ext>
              </c:extLst>
            </c:dLbl>
            <c:dLbl>
              <c:idx val="9"/>
              <c:layout>
                <c:manualLayout>
                  <c:x val="4.9091909923317106E-2"/>
                  <c:y val="-2.43483417968853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7E0-4F1F-8202-A322832DFE1D}"/>
                </c:ext>
              </c:extLst>
            </c:dLbl>
            <c:dLbl>
              <c:idx val="10"/>
              <c:layout>
                <c:manualLayout>
                  <c:x val="-3.5348341016010601E-2"/>
                  <c:y val="-0.12391529740692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E0-4F1F-8202-A322832DFE1D}"/>
                </c:ext>
              </c:extLst>
            </c:dLbl>
            <c:dLbl>
              <c:idx val="11"/>
              <c:layout>
                <c:manualLayout>
                  <c:x val="-8.3840871635231642E-2"/>
                  <c:y val="2.3259854039825112E-2"/>
                </c:manualLayout>
              </c:layout>
              <c:tx>
                <c:rich>
                  <a:bodyPr/>
                  <a:lstStyle/>
                  <a:p>
                    <a:fld id="{AA72F19E-B2F9-4DA3-98B5-5EA0A8D0AE09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737827D-79AE-4E74-B305-AB624C332D1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7E0-4F1F-8202-A322832DF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Reverb</c:v>
                </c:pt>
                <c:pt idx="1">
                  <c:v>Ad Valorem/GO Bond</c:v>
                </c:pt>
                <c:pt idx="2">
                  <c:v>2005 Ad Valorem</c:v>
                </c:pt>
                <c:pt idx="3">
                  <c:v>2012 Ad Valorem</c:v>
                </c:pt>
                <c:pt idx="4">
                  <c:v>Capital Improvement</c:v>
                </c:pt>
                <c:pt idx="5">
                  <c:v>2012 CIP Fund</c:v>
                </c:pt>
                <c:pt idx="6">
                  <c:v>2019 Propel</c:v>
                </c:pt>
                <c:pt idx="7">
                  <c:v>General Fund</c:v>
                </c:pt>
                <c:pt idx="8">
                  <c:v>Enterprsie Fund</c:v>
                </c:pt>
                <c:pt idx="9">
                  <c:v>Emergency Communications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6026944</c:v>
                </c:pt>
                <c:pt idx="1">
                  <c:v>22173424</c:v>
                </c:pt>
                <c:pt idx="2">
                  <c:v>149502</c:v>
                </c:pt>
                <c:pt idx="3">
                  <c:v>824040</c:v>
                </c:pt>
                <c:pt idx="4">
                  <c:v>1908016</c:v>
                </c:pt>
                <c:pt idx="5">
                  <c:v>2887909</c:v>
                </c:pt>
                <c:pt idx="6">
                  <c:v>25524296</c:v>
                </c:pt>
                <c:pt idx="7">
                  <c:v>1732096</c:v>
                </c:pt>
                <c:pt idx="8">
                  <c:v>1652214</c:v>
                </c:pt>
                <c:pt idx="9">
                  <c:v>194430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7-4AAD-A64F-841D5742FA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7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9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3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Lawton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 2023 Budget Presentation – </a:t>
            </a:r>
          </a:p>
          <a:p>
            <a:r>
              <a:rPr lang="en-US" dirty="0"/>
              <a:t>Recap of Revenue and Summary Overview of Expenditures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AA-8BF2-4B3A-B533-B1B04F36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04800"/>
            <a:ext cx="9829799" cy="1219200"/>
          </a:xfrm>
        </p:spPr>
        <p:txBody>
          <a:bodyPr/>
          <a:lstStyle/>
          <a:p>
            <a:r>
              <a:rPr lang="en-US" dirty="0"/>
              <a:t>City of Lawton – Revenue Mix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8E07E8-A0CD-406C-A32E-B5D4552C7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48557"/>
              </p:ext>
            </p:extLst>
          </p:nvPr>
        </p:nvGraphicFramePr>
        <p:xfrm>
          <a:off x="1522413" y="1828800"/>
          <a:ext cx="9829800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76200"/>
            <a:ext cx="9829798" cy="685800"/>
          </a:xfrm>
        </p:spPr>
        <p:txBody>
          <a:bodyPr/>
          <a:lstStyle/>
          <a:p>
            <a:r>
              <a:rPr lang="en-US" dirty="0"/>
              <a:t>Revenue Projections for FY 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21EFFA97-CE0C-40E7-9C9D-FEC7F29805C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3439357"/>
              </p:ext>
            </p:extLst>
          </p:nvPr>
        </p:nvGraphicFramePr>
        <p:xfrm>
          <a:off x="1217612" y="800099"/>
          <a:ext cx="9905996" cy="52578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385568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67419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121213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9862554"/>
                    </a:ext>
                  </a:extLst>
                </a:gridCol>
                <a:gridCol w="1744917">
                  <a:extLst>
                    <a:ext uri="{9D8B030D-6E8A-4147-A177-3AD203B41FA5}">
                      <a16:colId xmlns:a16="http://schemas.microsoft.com/office/drawing/2014/main" val="218419521"/>
                    </a:ext>
                  </a:extLst>
                </a:gridCol>
                <a:gridCol w="998279">
                  <a:extLst>
                    <a:ext uri="{9D8B030D-6E8A-4147-A177-3AD203B41FA5}">
                      <a16:colId xmlns:a16="http://schemas.microsoft.com/office/drawing/2014/main" val="2244094094"/>
                    </a:ext>
                  </a:extLst>
                </a:gridCol>
              </a:tblGrid>
              <a:tr h="1231632">
                <a:tc>
                  <a:txBody>
                    <a:bodyPr/>
                    <a:lstStyle/>
                    <a:p>
                      <a:r>
                        <a:rPr lang="en-US" dirty="0"/>
                        <a:t>Revenue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 Actual Revenues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2021 Actual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2022 Projected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/>
                        <a:t>FY 2023 Preliminary w/7.5%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/>
                        <a:t>%</a:t>
                      </a:r>
                    </a:p>
                    <a:p>
                      <a:pPr algn="ctr">
                        <a:tabLst/>
                      </a:pPr>
                      <a:r>
                        <a:rPr lang="en-US" dirty="0"/>
                        <a:t>Inc.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9477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60,366,356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67,456,764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72,377,256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75,002,980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447955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Charges for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42,961,638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45,741,829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49,543,107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52,929,415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21126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Fines and Forfeitures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4,003,647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5,361,295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2,083,756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2,127,894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3383587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Licenses &amp;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742,117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687,232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1,080,033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1,148,808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5675476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Parks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474,727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442,581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454,564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487,440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2712728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3,174,834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12,978,561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13,035,220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3,981,126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5908127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Animal Welfare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409,600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292,755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113,738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100,300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517794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Interest/Loans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11,229,101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9,128,735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15,672,580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17,338,485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6951024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Miscellaneous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24,769,516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34,808,901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31,467,088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36,181,926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2918428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r>
                        <a:rPr lang="en-US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148,131,537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176,898,654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185,827,342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189,298,374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332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Revenue Recap &amp; Response to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10016444" cy="4187952"/>
          </a:xfrm>
        </p:spPr>
        <p:txBody>
          <a:bodyPr/>
          <a:lstStyle/>
          <a:p>
            <a:r>
              <a:rPr lang="en-US" dirty="0"/>
              <a:t>What is the required Unrestricted Fund Balance draw down under each rate scenario?</a:t>
            </a:r>
          </a:p>
          <a:p>
            <a:r>
              <a:rPr lang="en-US" dirty="0"/>
              <a:t>With each scenario how is the percentage of fund balance affected?</a:t>
            </a: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F576-A05C-45EF-9223-7567FB10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required Unrestricted Fund Balance draw down under each rate scenario?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AD8A19-4298-4F3A-8B8A-3E8A17E9F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22643"/>
              </p:ext>
            </p:extLst>
          </p:nvPr>
        </p:nvGraphicFramePr>
        <p:xfrm>
          <a:off x="1217612" y="1981200"/>
          <a:ext cx="10134600" cy="27280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575769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197712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4673001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78746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7858262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5840917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63210524"/>
                    </a:ext>
                  </a:extLst>
                </a:gridCol>
              </a:tblGrid>
              <a:tr h="105192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Originally Proposed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Reduction in Garbage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 Fees 15%</a:t>
                      </a:r>
                    </a:p>
                    <a:p>
                      <a:pPr algn="ctr"/>
                      <a:r>
                        <a:rPr lang="en-US" sz="1600" dirty="0"/>
                        <a:t>Rates 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 Fees 15%</a:t>
                      </a:r>
                    </a:p>
                    <a:p>
                      <a:pPr algn="ctr"/>
                      <a:r>
                        <a:rPr lang="en-US" sz="1600" dirty="0"/>
                        <a:t>Rates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 Fees 15%</a:t>
                      </a:r>
                    </a:p>
                    <a:p>
                      <a:pPr algn="ctr"/>
                      <a:r>
                        <a:rPr lang="en-US" sz="1600" dirty="0"/>
                        <a:t>Rates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01938"/>
                  </a:ext>
                </a:extLst>
              </a:tr>
              <a:tr h="36566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189,309,524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188,551,238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190,644,526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191,852,625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199,058,924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48669"/>
                  </a:ext>
                </a:extLst>
              </a:tr>
              <a:tr h="36566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Fund Balance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9,173,000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9,931,286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7,837,998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6,629,899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(576,400)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5461"/>
                  </a:ext>
                </a:extLst>
              </a:tr>
              <a:tr h="731338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Note: A negative amount here indicates funds are added back into overall fund balance and the overall fund balance is not being depleted.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0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9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AA-8BF2-4B3A-B533-B1B04F36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04800"/>
            <a:ext cx="9829799" cy="1219200"/>
          </a:xfrm>
        </p:spPr>
        <p:txBody>
          <a:bodyPr/>
          <a:lstStyle/>
          <a:p>
            <a:r>
              <a:rPr lang="en-US" dirty="0"/>
              <a:t>City of Lawton – Expenditure Mix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8E07E8-A0CD-406C-A32E-B5D4552C7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532462"/>
              </p:ext>
            </p:extLst>
          </p:nvPr>
        </p:nvGraphicFramePr>
        <p:xfrm>
          <a:off x="1179512" y="1828800"/>
          <a:ext cx="10706100" cy="474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2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A8EA-6B54-4588-A85D-F3AB0F48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Lawton – Expenditure Mix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1D66-32D8-4877-9F7D-50642B5F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Services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Salaries, Overtime, Employment Taxes, Benefits, Unemployment Insurance, Workers Comp Insurance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Supplies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General office supplies, repair and maintenance, contractual maintenance, chemicals, uniforms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Charges and Services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Contingencies, mowing, utilities, general liability and property insurance, training and travel expenses, election expenses,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Outlay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Purchase of rolling stock and general capital outlay items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2019 Propel 2.125% Sales Tax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Debt/Investments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Payment of principal and interest on loans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Bank Charges, Depreciation Expense, Grant Expenses, Bad debt expenses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Lawton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 2023 Budget Presentation – </a:t>
            </a:r>
          </a:p>
          <a:p>
            <a:r>
              <a:rPr lang="en-US" dirty="0"/>
              <a:t>Capital Outlay</a:t>
            </a:r>
          </a:p>
        </p:txBody>
      </p:sp>
    </p:spTree>
    <p:extLst>
      <p:ext uri="{BB962C8B-B14F-4D97-AF65-F5344CB8AC3E}">
        <p14:creationId xmlns:p14="http://schemas.microsoft.com/office/powerpoint/2010/main" val="5555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AA-8BF2-4B3A-B533-B1B04F36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304800"/>
            <a:ext cx="9829799" cy="1143000"/>
          </a:xfrm>
        </p:spPr>
        <p:txBody>
          <a:bodyPr/>
          <a:lstStyle/>
          <a:p>
            <a:r>
              <a:rPr lang="en-US" dirty="0"/>
              <a:t>City of Lawton – Capital Outlay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8E07E8-A0CD-406C-A32E-B5D4552C7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58312"/>
              </p:ext>
            </p:extLst>
          </p:nvPr>
        </p:nvGraphicFramePr>
        <p:xfrm>
          <a:off x="1522414" y="1447800"/>
          <a:ext cx="9677399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8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1700</TotalTime>
  <Words>460</Words>
  <Application>Microsoft Office PowerPoint</Application>
  <PresentationFormat>Custom</PresentationFormat>
  <Paragraphs>122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</vt:lpstr>
      <vt:lpstr>Times New Roman</vt:lpstr>
      <vt:lpstr>Currency Symbols 16x9</vt:lpstr>
      <vt:lpstr>City of Lawton</vt:lpstr>
      <vt:lpstr>City of Lawton – Revenue Mix Overview</vt:lpstr>
      <vt:lpstr>Revenue Projections for FY 2023</vt:lpstr>
      <vt:lpstr>FY 2023 Revenue Recap &amp; Response to Questions </vt:lpstr>
      <vt:lpstr>What is the required Unrestricted Fund Balance draw down under each rate scenario?</vt:lpstr>
      <vt:lpstr>City of Lawton – Expenditure Mix</vt:lpstr>
      <vt:lpstr>City of Lawton – Expenditure Mix Explanation</vt:lpstr>
      <vt:lpstr>City of Lawton</vt:lpstr>
      <vt:lpstr>City of Lawton – Capital Outlay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Lawton</dc:title>
  <dc:creator>Joe Dunham</dc:creator>
  <cp:lastModifiedBy>Kaley Patterson</cp:lastModifiedBy>
  <cp:revision>94</cp:revision>
  <dcterms:created xsi:type="dcterms:W3CDTF">2022-04-22T12:37:47Z</dcterms:created>
  <dcterms:modified xsi:type="dcterms:W3CDTF">2022-05-24T20:11:27Z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