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3" r:id="rId1"/>
  </p:sldMasterIdLst>
  <p:sldIdLst>
    <p:sldId id="256" r:id="rId2"/>
    <p:sldId id="268" r:id="rId3"/>
    <p:sldId id="269" r:id="rId4"/>
    <p:sldId id="257" r:id="rId5"/>
    <p:sldId id="258" r:id="rId6"/>
    <p:sldId id="259" r:id="rId7"/>
    <p:sldId id="260" r:id="rId8"/>
    <p:sldId id="261" r:id="rId9"/>
    <p:sldId id="270" r:id="rId10"/>
    <p:sldId id="265" r:id="rId11"/>
    <p:sldId id="263" r:id="rId12"/>
    <p:sldId id="27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E36636D-D922-432D-A958-524484B5923D}" type="datetimeFigureOut">
              <a:rPr lang="en-US" smtClean="0"/>
              <a:pPr/>
              <a:t>10/3/2024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F28FB93-0A08-4E7D-8E63-9EFA29F1E093}"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2828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26030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8717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5151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480209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2004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755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4691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6002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5768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007472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453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1519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10/3/2024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2130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10/3/2024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1097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10/3/2024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357047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567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838532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10/3/2024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noProof="0"/>
              <a:t>Add a footer</a:t>
            </a:r>
            <a:endParaRPr lang="en-US" noProof="0"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756872307"/>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 id="2147483920" r:id="rId17"/>
    <p:sldLayoutId id="2147483921" r:id="rId18"/>
  </p:sldLayoutIdLst>
  <p:hf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soklahoma.com/" TargetMode="External"/><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lawtonok.gov/department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lawtonok.gov/departments/animal-welfare" TargetMode="External"/><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hyperlink" Target="https://www.lawtonok.gov/departments/public-works/drainage-maintenance" TargetMode="External"/><Relationship Id="rId3" Type="http://schemas.openxmlformats.org/officeDocument/2006/relationships/hyperlink" Target="https://www.lawtonok.gov/departments/public-works/streets-traffic-control" TargetMode="External"/><Relationship Id="rId7" Type="http://schemas.openxmlformats.org/officeDocument/2006/relationships/hyperlink" Target="https://www.lawtonok.gov/departments/public-works/solid-waste-disposal" TargetMode="External"/><Relationship Id="rId2" Type="http://schemas.openxmlformats.org/officeDocument/2006/relationships/image" Target="../media/image7.jpg"/><Relationship Id="rId1" Type="http://schemas.openxmlformats.org/officeDocument/2006/relationships/slideLayout" Target="../slideLayouts/slideLayout8.xml"/><Relationship Id="rId6" Type="http://schemas.openxmlformats.org/officeDocument/2006/relationships/hyperlink" Target="https://www.lawtonok.gov/departments/solid-waste-collection" TargetMode="External"/><Relationship Id="rId5" Type="http://schemas.openxmlformats.org/officeDocument/2006/relationships/hyperlink" Target="https://www.lawtonok.gov/departments/public-works/solid-waste-collection" TargetMode="External"/><Relationship Id="rId4" Type="http://schemas.openxmlformats.org/officeDocument/2006/relationships/hyperlink" Target="https://www.lawtonok.gov/departments/public-works/electronic-maintenanc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lawtonok.gov/departments/public-utilities/divisions/water-distribution" TargetMode="External"/><Relationship Id="rId2" Type="http://schemas.openxmlformats.org/officeDocument/2006/relationships/image" Target="../media/image7.jpg"/><Relationship Id="rId1" Type="http://schemas.openxmlformats.org/officeDocument/2006/relationships/slideLayout" Target="../slideLayouts/slideLayout8.xml"/><Relationship Id="rId5" Type="http://schemas.openxmlformats.org/officeDocument/2006/relationships/hyperlink" Target="https://www.lawtonok.gov/departments/public-utilities/divisions/sewer-construction" TargetMode="External"/><Relationship Id="rId4" Type="http://schemas.openxmlformats.org/officeDocument/2006/relationships/hyperlink" Target="https://www.lawtonok.gov/departments/public-utilitie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lawtonok.gov/residents/utility-services" TargetMode="External"/><Relationship Id="rId2" Type="http://schemas.openxmlformats.org/officeDocument/2006/relationships/image" Target="../media/image7.jpg"/><Relationship Id="rId1" Type="http://schemas.openxmlformats.org/officeDocument/2006/relationships/slideLayout" Target="../slideLayouts/slideLayout8.xml"/><Relationship Id="rId4" Type="http://schemas.openxmlformats.org/officeDocument/2006/relationships/hyperlink" Target="https://www.lawtonok.gov/departments/financ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lawtonok.gov/departments/community-services/neighborhood-services" TargetMode="External"/><Relationship Id="rId7" Type="http://schemas.openxmlformats.org/officeDocument/2006/relationships/hyperlink" Target="https://selfservice.lawtonok.gov/energov_PROD/selfservice#/home" TargetMode="External"/><Relationship Id="rId2" Type="http://schemas.openxmlformats.org/officeDocument/2006/relationships/image" Target="../media/image7.jpg"/><Relationship Id="rId1" Type="http://schemas.openxmlformats.org/officeDocument/2006/relationships/slideLayout" Target="../slideLayouts/slideLayout8.xml"/><Relationship Id="rId6" Type="http://schemas.openxmlformats.org/officeDocument/2006/relationships/hyperlink" Target="https://www.lawtonok.gov/departments/community-services/building-division/business-licenses" TargetMode="External"/><Relationship Id="rId5" Type="http://schemas.openxmlformats.org/officeDocument/2006/relationships/hyperlink" Target="https://www.lawtonok.gov/departments/community-services/building-division/door-to-door-vender-permits" TargetMode="External"/><Relationship Id="rId4" Type="http://schemas.openxmlformats.org/officeDocument/2006/relationships/hyperlink" Target="https://www.lawtonok.gov/departments/community-services/building-division/license-and-permit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brary.municode.com/ok/lawton/codes/code_of_ordinances?nodeId=CH21SU" TargetMode="External"/><Relationship Id="rId3" Type="http://schemas.openxmlformats.org/officeDocument/2006/relationships/hyperlink" Target="https://library.municode.com/ok/lawton/codes/code_of_ordinances?nodeId=CH18PLZO" TargetMode="External"/><Relationship Id="rId7" Type="http://schemas.openxmlformats.org/officeDocument/2006/relationships/hyperlink" Target="https://www.lawtonmpo.org/" TargetMode="External"/><Relationship Id="rId2" Type="http://schemas.openxmlformats.org/officeDocument/2006/relationships/image" Target="../media/image7.jpg"/><Relationship Id="rId1" Type="http://schemas.openxmlformats.org/officeDocument/2006/relationships/slideLayout" Target="../slideLayouts/slideLayout8.xml"/><Relationship Id="rId6" Type="http://schemas.openxmlformats.org/officeDocument/2006/relationships/hyperlink" Target="https://experience.arcgis.com/experience/af6d6aac626e4bfaba7464ac312f8fc4/" TargetMode="External"/><Relationship Id="rId5" Type="http://schemas.openxmlformats.org/officeDocument/2006/relationships/hyperlink" Target="https://selfservice.lawtonok.gov/energov_PROD/selfservice#/applicationAssistant?sectionName=All&amp;moduleId=3&amp;categoryName=Plan&amp;showTemplates=false" TargetMode="External"/><Relationship Id="rId4" Type="http://schemas.openxmlformats.org/officeDocument/2006/relationships/hyperlink" Target="https://experience.arcgis.com/experience/b7140d02626344aba1ffd5d78b9c8f8f" TargetMode="External"/><Relationship Id="rId9" Type="http://schemas.openxmlformats.org/officeDocument/2006/relationships/hyperlink" Target="https://ridelat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0E5F97-2F56-32E7-1A26-7B0278BFBE99}"/>
              </a:ext>
            </a:extLst>
          </p:cNvPr>
          <p:cNvSpPr>
            <a:spLocks noGrp="1"/>
          </p:cNvSpPr>
          <p:nvPr>
            <p:ph type="ctrTitle"/>
          </p:nvPr>
        </p:nvSpPr>
        <p:spPr>
          <a:xfrm>
            <a:off x="2692398" y="2049147"/>
            <a:ext cx="6815669" cy="1502109"/>
          </a:xfrm>
        </p:spPr>
        <p:txBody>
          <a:bodyPr>
            <a:noAutofit/>
          </a:bodyPr>
          <a:lstStyle/>
          <a:p>
            <a:r>
              <a:rPr lang="en-US" sz="4000" b="1" dirty="0">
                <a:solidFill>
                  <a:schemeClr val="tx1"/>
                </a:solidFill>
                <a:effectLst/>
                <a:latin typeface="-apple-system"/>
              </a:rPr>
              <a:t>Common Questions and Concerns addressed to the City of Lawton</a:t>
            </a:r>
          </a:p>
        </p:txBody>
      </p:sp>
      <p:sp>
        <p:nvSpPr>
          <p:cNvPr id="7" name="Subtitle 6">
            <a:extLst>
              <a:ext uri="{FF2B5EF4-FFF2-40B4-BE49-F238E27FC236}">
                <a16:creationId xmlns:a16="http://schemas.microsoft.com/office/drawing/2014/main" id="{804DD7C5-9592-687E-013D-7D6E86EEBDD0}"/>
              </a:ext>
            </a:extLst>
          </p:cNvPr>
          <p:cNvSpPr>
            <a:spLocks noGrp="1"/>
          </p:cNvSpPr>
          <p:nvPr>
            <p:ph type="subTitle" idx="1"/>
          </p:nvPr>
        </p:nvSpPr>
        <p:spPr/>
        <p:txBody>
          <a:bodyPr>
            <a:normAutofit/>
          </a:bodyPr>
          <a:lstStyle/>
          <a:p>
            <a:r>
              <a:rPr lang="en-US" sz="3200" b="1" dirty="0">
                <a:effectLst/>
                <a:latin typeface="-apple-system"/>
              </a:rPr>
              <a:t>Who should I contact if...?</a:t>
            </a:r>
          </a:p>
        </p:txBody>
      </p:sp>
    </p:spTree>
    <p:extLst>
      <p:ext uri="{BB962C8B-B14F-4D97-AF65-F5344CB8AC3E}">
        <p14:creationId xmlns:p14="http://schemas.microsoft.com/office/powerpoint/2010/main" val="1098715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D4424595-9409-FA47-2A1C-9512DCDC7421}"/>
              </a:ext>
            </a:extLst>
          </p:cNvPr>
          <p:cNvPicPr>
            <a:picLocks noChangeAspect="1"/>
          </p:cNvPicPr>
          <p:nvPr/>
        </p:nvPicPr>
        <p:blipFill>
          <a:blip r:embed="rId2">
            <a:alphaModFix amt="20000"/>
          </a:blip>
          <a:stretch>
            <a:fillRect/>
          </a:stretch>
        </p:blipFill>
        <p:spPr>
          <a:xfrm>
            <a:off x="1060704" y="777240"/>
            <a:ext cx="9989906" cy="5321808"/>
          </a:xfrm>
          <a:prstGeom prst="rect">
            <a:avLst/>
          </a:prstGeom>
        </p:spPr>
      </p:pic>
      <p:sp>
        <p:nvSpPr>
          <p:cNvPr id="2" name="Title 1">
            <a:extLst>
              <a:ext uri="{FF2B5EF4-FFF2-40B4-BE49-F238E27FC236}">
                <a16:creationId xmlns:a16="http://schemas.microsoft.com/office/drawing/2014/main" id="{02C5423C-0C7F-057E-4B86-AA354DD0E903}"/>
              </a:ext>
            </a:extLst>
          </p:cNvPr>
          <p:cNvSpPr>
            <a:spLocks noGrp="1"/>
          </p:cNvSpPr>
          <p:nvPr>
            <p:ph type="title"/>
          </p:nvPr>
        </p:nvSpPr>
        <p:spPr/>
        <p:txBody>
          <a:bodyPr>
            <a:normAutofit/>
          </a:bodyPr>
          <a:lstStyle/>
          <a:p>
            <a:r>
              <a:rPr lang="en-US" sz="4800" b="1" dirty="0">
                <a:solidFill>
                  <a:schemeClr val="tx1"/>
                </a:solidFill>
                <a:effectLst/>
                <a:latin typeface="-apple-system"/>
              </a:rPr>
              <a:t>Streetlights</a:t>
            </a:r>
          </a:p>
        </p:txBody>
      </p:sp>
      <p:sp>
        <p:nvSpPr>
          <p:cNvPr id="3" name="Content Placeholder 2">
            <a:extLst>
              <a:ext uri="{FF2B5EF4-FFF2-40B4-BE49-F238E27FC236}">
                <a16:creationId xmlns:a16="http://schemas.microsoft.com/office/drawing/2014/main" id="{43BB064B-00C2-63FD-A730-9BF76EB92423}"/>
              </a:ext>
            </a:extLst>
          </p:cNvPr>
          <p:cNvSpPr>
            <a:spLocks noGrp="1"/>
          </p:cNvSpPr>
          <p:nvPr>
            <p:ph idx="1"/>
          </p:nvPr>
        </p:nvSpPr>
        <p:spPr>
          <a:xfrm>
            <a:off x="5581144" y="1896531"/>
            <a:ext cx="5469466" cy="2584029"/>
          </a:xfrm>
        </p:spPr>
        <p:txBody>
          <a:bodyPr>
            <a:noAutofit/>
          </a:bodyPr>
          <a:lstStyle/>
          <a:p>
            <a:pPr marL="36900" indent="0" algn="ctr">
              <a:buNone/>
            </a:pPr>
            <a:r>
              <a:rPr lang="en-US" sz="2800" b="1" i="0" dirty="0">
                <a:solidFill>
                  <a:schemeClr val="tx1"/>
                </a:solidFill>
                <a:effectLst/>
                <a:latin typeface="-apple-system"/>
              </a:rPr>
              <a:t>Streetlights within the City of Lawton are maintained by Public Service Company of Oklahoma (PSO).  </a:t>
            </a:r>
          </a:p>
          <a:p>
            <a:pPr marL="36900" indent="0" algn="ctr">
              <a:buNone/>
            </a:pPr>
            <a:r>
              <a:rPr lang="en-US" sz="2800" b="1" i="0" dirty="0">
                <a:solidFill>
                  <a:schemeClr val="tx1"/>
                </a:solidFill>
                <a:effectLst/>
                <a:latin typeface="-apple-system"/>
              </a:rPr>
              <a:t>A request for maintenance may be submitted to PSO by calling 888-216-3523 or by going online to </a:t>
            </a:r>
            <a:r>
              <a:rPr lang="en-US" sz="2800" b="1" i="0" u="none" strike="noStrike" dirty="0">
                <a:solidFill>
                  <a:srgbClr val="0070C0"/>
                </a:solidFill>
                <a:effectLst/>
                <a:latin typeface="-apple-system"/>
                <a:hlinkClick r:id="rId3">
                  <a:extLst>
                    <a:ext uri="{A12FA001-AC4F-418D-AE19-62706E023703}">
                      <ahyp:hlinkClr xmlns:ahyp="http://schemas.microsoft.com/office/drawing/2018/hyperlinkcolor" val="tx"/>
                    </a:ext>
                  </a:extLst>
                </a:hlinkClick>
              </a:rPr>
              <a:t>www.psoklahoma.com</a:t>
            </a:r>
            <a:r>
              <a:rPr lang="en-US" sz="2800" b="1" u="none" strike="noStrike" dirty="0">
                <a:solidFill>
                  <a:srgbClr val="0070C0"/>
                </a:solidFill>
                <a:effectLst/>
                <a:latin typeface="-apple-system"/>
                <a:hlinkClick r:id="rId3">
                  <a:extLst>
                    <a:ext uri="{A12FA001-AC4F-418D-AE19-62706E023703}">
                      <ahyp:hlinkClr xmlns:ahyp="http://schemas.microsoft.com/office/drawing/2018/hyperlinkcolor" val="tx"/>
                    </a:ext>
                  </a:extLst>
                </a:hlinkClick>
              </a:rPr>
              <a:t> </a:t>
            </a:r>
            <a:r>
              <a:rPr lang="en-US" sz="2800" b="1" u="none" strike="noStrike" dirty="0">
                <a:solidFill>
                  <a:schemeClr val="tx1"/>
                </a:solidFill>
                <a:effectLst/>
                <a:latin typeface="-apple-system"/>
              </a:rPr>
              <a:t>and</a:t>
            </a:r>
            <a:r>
              <a:rPr lang="en-US" sz="2800" b="1" i="0" dirty="0">
                <a:solidFill>
                  <a:schemeClr val="tx1"/>
                </a:solidFill>
                <a:effectLst/>
                <a:latin typeface="-apple-system"/>
              </a:rPr>
              <a:t> </a:t>
            </a:r>
            <a:r>
              <a:rPr lang="en-US" sz="2800" b="1" dirty="0">
                <a:solidFill>
                  <a:schemeClr val="tx1"/>
                </a:solidFill>
                <a:effectLst/>
                <a:latin typeface="-apple-system"/>
              </a:rPr>
              <a:t>c</a:t>
            </a:r>
            <a:r>
              <a:rPr lang="en-US" sz="2800" b="1" i="0" dirty="0">
                <a:solidFill>
                  <a:schemeClr val="tx1"/>
                </a:solidFill>
                <a:effectLst/>
                <a:latin typeface="-apple-system"/>
              </a:rPr>
              <a:t>licking on "Outages &amp; Problems."</a:t>
            </a:r>
            <a:endParaRPr lang="en-US" sz="2800" b="1" dirty="0">
              <a:solidFill>
                <a:schemeClr val="tx1"/>
              </a:solidFill>
            </a:endParaRPr>
          </a:p>
        </p:txBody>
      </p:sp>
    </p:spTree>
    <p:extLst>
      <p:ext uri="{BB962C8B-B14F-4D97-AF65-F5344CB8AC3E}">
        <p14:creationId xmlns:p14="http://schemas.microsoft.com/office/powerpoint/2010/main" val="2523223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8C812-24BE-5D68-0257-02CDE8F3A61B}"/>
              </a:ext>
            </a:extLst>
          </p:cNvPr>
          <p:cNvSpPr>
            <a:spLocks noGrp="1"/>
          </p:cNvSpPr>
          <p:nvPr>
            <p:ph type="title"/>
          </p:nvPr>
        </p:nvSpPr>
        <p:spPr/>
        <p:txBody>
          <a:bodyPr/>
          <a:lstStyle/>
          <a:p>
            <a:r>
              <a:rPr lang="en-US" dirty="0">
                <a:solidFill>
                  <a:schemeClr val="tx1"/>
                </a:solidFill>
                <a:effectLst/>
                <a:latin typeface="-apple-system"/>
              </a:rPr>
              <a:t>City Manager</a:t>
            </a:r>
          </a:p>
        </p:txBody>
      </p:sp>
      <p:sp>
        <p:nvSpPr>
          <p:cNvPr id="6" name="Subtitle 5">
            <a:extLst>
              <a:ext uri="{FF2B5EF4-FFF2-40B4-BE49-F238E27FC236}">
                <a16:creationId xmlns:a16="http://schemas.microsoft.com/office/drawing/2014/main" id="{AD084B74-1BBD-D125-E9CF-AF2D1F006C67}"/>
              </a:ext>
            </a:extLst>
          </p:cNvPr>
          <p:cNvSpPr>
            <a:spLocks noGrp="1"/>
          </p:cNvSpPr>
          <p:nvPr>
            <p:ph idx="1"/>
          </p:nvPr>
        </p:nvSpPr>
        <p:spPr/>
        <p:txBody>
          <a:bodyPr>
            <a:normAutofit/>
          </a:bodyPr>
          <a:lstStyle/>
          <a:p>
            <a:r>
              <a:rPr lang="en-US" dirty="0">
                <a:latin typeface="-apple-system"/>
              </a:rPr>
              <a:t>If you have already contacted the appropriate department(s) but have been unable to resolve your issue, you are welcome to reach out to the City Manager's Office for further assistance. However, we kindly request that you first give the respective departments the opportunity to address your concern before escalating it. </a:t>
            </a:r>
          </a:p>
          <a:p>
            <a:r>
              <a:rPr lang="en-US" dirty="0">
                <a:latin typeface="-apple-system"/>
              </a:rPr>
              <a:t>The City Manager’s office can be reached at 580-581-3301</a:t>
            </a:r>
          </a:p>
        </p:txBody>
      </p:sp>
    </p:spTree>
    <p:extLst>
      <p:ext uri="{BB962C8B-B14F-4D97-AF65-F5344CB8AC3E}">
        <p14:creationId xmlns:p14="http://schemas.microsoft.com/office/powerpoint/2010/main" val="3740645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8C812-24BE-5D68-0257-02CDE8F3A61B}"/>
              </a:ext>
            </a:extLst>
          </p:cNvPr>
          <p:cNvSpPr>
            <a:spLocks noGrp="1"/>
          </p:cNvSpPr>
          <p:nvPr>
            <p:ph type="ctrTitle"/>
          </p:nvPr>
        </p:nvSpPr>
        <p:spPr/>
        <p:txBody>
          <a:bodyPr/>
          <a:lstStyle/>
          <a:p>
            <a:r>
              <a:rPr lang="en-US" dirty="0">
                <a:solidFill>
                  <a:schemeClr val="tx1"/>
                </a:solidFill>
                <a:effectLst/>
                <a:latin typeface="-apple-system"/>
              </a:rPr>
              <a:t>Thank you!</a:t>
            </a:r>
          </a:p>
        </p:txBody>
      </p:sp>
      <p:sp>
        <p:nvSpPr>
          <p:cNvPr id="6" name="Subtitle 5">
            <a:extLst>
              <a:ext uri="{FF2B5EF4-FFF2-40B4-BE49-F238E27FC236}">
                <a16:creationId xmlns:a16="http://schemas.microsoft.com/office/drawing/2014/main" id="{AD084B74-1BBD-D125-E9CF-AF2D1F006C67}"/>
              </a:ext>
            </a:extLst>
          </p:cNvPr>
          <p:cNvSpPr>
            <a:spLocks noGrp="1"/>
          </p:cNvSpPr>
          <p:nvPr>
            <p:ph type="subTitle" idx="1"/>
          </p:nvPr>
        </p:nvSpPr>
        <p:spPr/>
        <p:txBody>
          <a:bodyPr/>
          <a:lstStyle/>
          <a:p>
            <a:r>
              <a:rPr lang="en-US" dirty="0">
                <a:latin typeface="-apple-system"/>
              </a:rPr>
              <a:t>To find further details about department and division-specific responsibilities, please explore </a:t>
            </a:r>
            <a:r>
              <a:rPr lang="en-US" dirty="0">
                <a:solidFill>
                  <a:srgbClr val="0070C0"/>
                </a:solidFill>
                <a:latin typeface="-apple-system"/>
                <a:hlinkClick r:id="rId2">
                  <a:extLst>
                    <a:ext uri="{A12FA001-AC4F-418D-AE19-62706E023703}">
                      <ahyp:hlinkClr xmlns:ahyp="http://schemas.microsoft.com/office/drawing/2018/hyperlinkcolor" val="tx"/>
                    </a:ext>
                  </a:extLst>
                </a:hlinkClick>
              </a:rPr>
              <a:t>lawtonok.gov/departments</a:t>
            </a:r>
            <a:r>
              <a:rPr lang="en-US" dirty="0">
                <a:latin typeface="-apple-system"/>
              </a:rPr>
              <a:t>. </a:t>
            </a:r>
          </a:p>
        </p:txBody>
      </p:sp>
    </p:spTree>
    <p:extLst>
      <p:ext uri="{BB962C8B-B14F-4D97-AF65-F5344CB8AC3E}">
        <p14:creationId xmlns:p14="http://schemas.microsoft.com/office/powerpoint/2010/main" val="23102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A4E6568A-8E25-7884-81A6-849765F3F9EC}"/>
              </a:ext>
            </a:extLst>
          </p:cNvPr>
          <p:cNvPicPr>
            <a:picLocks noChangeAspect="1"/>
          </p:cNvPicPr>
          <p:nvPr/>
        </p:nvPicPr>
        <p:blipFill>
          <a:blip r:embed="rId2">
            <a:alphaModFix amt="20000"/>
          </a:blip>
          <a:stretch>
            <a:fillRect/>
          </a:stretch>
        </p:blipFill>
        <p:spPr>
          <a:xfrm>
            <a:off x="913794" y="790956"/>
            <a:ext cx="10343114" cy="5276088"/>
          </a:xfrm>
          <a:prstGeom prst="rect">
            <a:avLst/>
          </a:prstGeom>
        </p:spPr>
      </p:pic>
      <p:sp>
        <p:nvSpPr>
          <p:cNvPr id="2" name="Title 1">
            <a:extLst>
              <a:ext uri="{FF2B5EF4-FFF2-40B4-BE49-F238E27FC236}">
                <a16:creationId xmlns:a16="http://schemas.microsoft.com/office/drawing/2014/main" id="{7E41471F-9010-F127-B326-4961700ED1EB}"/>
              </a:ext>
            </a:extLst>
          </p:cNvPr>
          <p:cNvSpPr>
            <a:spLocks noGrp="1"/>
          </p:cNvSpPr>
          <p:nvPr>
            <p:ph type="title"/>
          </p:nvPr>
        </p:nvSpPr>
        <p:spPr/>
        <p:txBody>
          <a:bodyPr>
            <a:normAutofit/>
          </a:bodyPr>
          <a:lstStyle/>
          <a:p>
            <a:r>
              <a:rPr lang="en-US" b="1" dirty="0">
                <a:solidFill>
                  <a:schemeClr val="tx1"/>
                </a:solidFill>
                <a:effectLst/>
                <a:latin typeface="-apple-system"/>
              </a:rPr>
              <a:t>The City of Lawton’s departments are committed to carrying out a diverse array of daily tasks in pursuit of the True North objective of delivering World Class Customer Service. Nevertheless, there are specific questions and concerns that citizens frequently raise. The information provided in the following slides is a brief overview meant to address these commonly asked questions.</a:t>
            </a:r>
          </a:p>
        </p:txBody>
      </p:sp>
      <p:sp>
        <p:nvSpPr>
          <p:cNvPr id="3" name="Text Placeholder 2">
            <a:extLst>
              <a:ext uri="{FF2B5EF4-FFF2-40B4-BE49-F238E27FC236}">
                <a16:creationId xmlns:a16="http://schemas.microsoft.com/office/drawing/2014/main" id="{03870283-423D-E93D-07C6-C39997826D3E}"/>
              </a:ext>
            </a:extLst>
          </p:cNvPr>
          <p:cNvSpPr>
            <a:spLocks noGrp="1"/>
          </p:cNvSpPr>
          <p:nvPr>
            <p:ph type="body" sz="half" idx="2"/>
          </p:nvPr>
        </p:nvSpPr>
        <p:spPr/>
        <p:txBody>
          <a:bodyPr>
            <a:normAutofit/>
          </a:bodyPr>
          <a:lstStyle/>
          <a:p>
            <a:r>
              <a:rPr lang="en-US" sz="2400" b="1" dirty="0">
                <a:solidFill>
                  <a:schemeClr val="tx1"/>
                </a:solidFill>
                <a:effectLst/>
                <a:latin typeface="-apple-system"/>
              </a:rPr>
              <a:t>We provide this information to </a:t>
            </a:r>
            <a:r>
              <a:rPr lang="en-US" sz="2400" b="1">
                <a:solidFill>
                  <a:schemeClr val="tx1"/>
                </a:solidFill>
                <a:effectLst/>
                <a:latin typeface="-apple-system"/>
              </a:rPr>
              <a:t>assist citizens </a:t>
            </a:r>
            <a:r>
              <a:rPr lang="en-US" sz="2400" b="1" dirty="0">
                <a:solidFill>
                  <a:schemeClr val="tx1"/>
                </a:solidFill>
                <a:effectLst/>
                <a:latin typeface="-apple-system"/>
              </a:rPr>
              <a:t>in locating the appropriate resources and individuals to efficiently obtain the answers they seek.</a:t>
            </a:r>
          </a:p>
        </p:txBody>
      </p:sp>
    </p:spTree>
    <p:extLst>
      <p:ext uri="{BB962C8B-B14F-4D97-AF65-F5344CB8AC3E}">
        <p14:creationId xmlns:p14="http://schemas.microsoft.com/office/powerpoint/2010/main" val="1971659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909AD8B1-CD7F-D1B7-9E68-9495AEA3F9B5}"/>
              </a:ext>
            </a:extLst>
          </p:cNvPr>
          <p:cNvPicPr>
            <a:picLocks noChangeAspect="1"/>
          </p:cNvPicPr>
          <p:nvPr/>
        </p:nvPicPr>
        <p:blipFill>
          <a:blip r:embed="rId2">
            <a:alphaModFix amt="20000"/>
          </a:blip>
          <a:stretch>
            <a:fillRect/>
          </a:stretch>
        </p:blipFill>
        <p:spPr>
          <a:xfrm>
            <a:off x="960480" y="790956"/>
            <a:ext cx="10003536" cy="5276088"/>
          </a:xfrm>
          <a:prstGeom prst="rect">
            <a:avLst/>
          </a:prstGeom>
        </p:spPr>
      </p:pic>
      <p:sp>
        <p:nvSpPr>
          <p:cNvPr id="6" name="Title 1">
            <a:extLst>
              <a:ext uri="{FF2B5EF4-FFF2-40B4-BE49-F238E27FC236}">
                <a16:creationId xmlns:a16="http://schemas.microsoft.com/office/drawing/2014/main" id="{D421931F-61E7-3419-E352-77F4B4D0ED93}"/>
              </a:ext>
            </a:extLst>
          </p:cNvPr>
          <p:cNvSpPr txBox="1">
            <a:spLocks/>
          </p:cNvSpPr>
          <p:nvPr/>
        </p:nvSpPr>
        <p:spPr>
          <a:xfrm>
            <a:off x="444601" y="676452"/>
            <a:ext cx="11747399" cy="1011273"/>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solidFill>
                  <a:schemeClr val="tx1"/>
                </a:solidFill>
                <a:effectLst/>
                <a:latin typeface="-apple-system"/>
              </a:rPr>
              <a:t>CITY OF LAWTON ORGANIZATIONAL CHART</a:t>
            </a:r>
          </a:p>
        </p:txBody>
      </p:sp>
      <p:sp>
        <p:nvSpPr>
          <p:cNvPr id="7" name="Rectangle 6">
            <a:extLst>
              <a:ext uri="{FF2B5EF4-FFF2-40B4-BE49-F238E27FC236}">
                <a16:creationId xmlns:a16="http://schemas.microsoft.com/office/drawing/2014/main" id="{F938C20D-DC41-8EED-2F53-3BDF9AE1F42C}"/>
              </a:ext>
            </a:extLst>
          </p:cNvPr>
          <p:cNvSpPr/>
          <p:nvPr/>
        </p:nvSpPr>
        <p:spPr>
          <a:xfrm>
            <a:off x="1012462" y="1403750"/>
            <a:ext cx="2005012" cy="432001"/>
          </a:xfrm>
          <a:prstGeom prst="rect">
            <a:avLst/>
          </a:prstGeom>
          <a:solidFill>
            <a:srgbClr val="25C6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pple-system"/>
              </a:rPr>
              <a:t>CITY ATTORNEY</a:t>
            </a:r>
          </a:p>
        </p:txBody>
      </p:sp>
      <p:sp>
        <p:nvSpPr>
          <p:cNvPr id="8" name="Rectangle 7">
            <a:extLst>
              <a:ext uri="{FF2B5EF4-FFF2-40B4-BE49-F238E27FC236}">
                <a16:creationId xmlns:a16="http://schemas.microsoft.com/office/drawing/2014/main" id="{8E9933CC-B4BC-D055-C856-C4849BE47253}"/>
              </a:ext>
            </a:extLst>
          </p:cNvPr>
          <p:cNvSpPr/>
          <p:nvPr/>
        </p:nvSpPr>
        <p:spPr>
          <a:xfrm>
            <a:off x="5012985" y="1412617"/>
            <a:ext cx="2005012" cy="432001"/>
          </a:xfrm>
          <a:prstGeom prst="rect">
            <a:avLst/>
          </a:prstGeom>
          <a:solidFill>
            <a:srgbClr val="25C6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pple-system"/>
              </a:rPr>
              <a:t>CITY MANAGER</a:t>
            </a:r>
          </a:p>
        </p:txBody>
      </p:sp>
      <p:sp>
        <p:nvSpPr>
          <p:cNvPr id="9" name="Rectangle 8">
            <a:extLst>
              <a:ext uri="{FF2B5EF4-FFF2-40B4-BE49-F238E27FC236}">
                <a16:creationId xmlns:a16="http://schemas.microsoft.com/office/drawing/2014/main" id="{98D67F0B-0F74-DECE-53D9-BEF78EF7DDEB}"/>
              </a:ext>
            </a:extLst>
          </p:cNvPr>
          <p:cNvSpPr/>
          <p:nvPr/>
        </p:nvSpPr>
        <p:spPr>
          <a:xfrm>
            <a:off x="9172004" y="1404165"/>
            <a:ext cx="2005012" cy="432001"/>
          </a:xfrm>
          <a:prstGeom prst="rect">
            <a:avLst/>
          </a:prstGeom>
          <a:solidFill>
            <a:srgbClr val="25C6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pple-system"/>
              </a:rPr>
              <a:t>CITY CLERK</a:t>
            </a:r>
          </a:p>
        </p:txBody>
      </p:sp>
      <p:cxnSp>
        <p:nvCxnSpPr>
          <p:cNvPr id="10" name="Straight Connector 9">
            <a:extLst>
              <a:ext uri="{FF2B5EF4-FFF2-40B4-BE49-F238E27FC236}">
                <a16:creationId xmlns:a16="http://schemas.microsoft.com/office/drawing/2014/main" id="{36136B3B-FE05-10C6-1D96-A2AA57F8F82B}"/>
              </a:ext>
            </a:extLst>
          </p:cNvPr>
          <p:cNvCxnSpPr>
            <a:cxnSpLocks/>
          </p:cNvCxnSpPr>
          <p:nvPr/>
        </p:nvCxnSpPr>
        <p:spPr>
          <a:xfrm>
            <a:off x="6025043" y="1789213"/>
            <a:ext cx="0" cy="296046"/>
          </a:xfrm>
          <a:prstGeom prst="line">
            <a:avLst/>
          </a:prstGeom>
          <a:noFill/>
          <a:ln w="6350" cap="flat" cmpd="sng" algn="ctr">
            <a:solidFill>
              <a:srgbClr val="25C6E3"/>
            </a:solidFill>
            <a:prstDash val="solid"/>
            <a:miter lim="800000"/>
          </a:ln>
          <a:effectLst/>
        </p:spPr>
      </p:cxnSp>
      <p:cxnSp>
        <p:nvCxnSpPr>
          <p:cNvPr id="11" name="Straight Connector 10">
            <a:extLst>
              <a:ext uri="{FF2B5EF4-FFF2-40B4-BE49-F238E27FC236}">
                <a16:creationId xmlns:a16="http://schemas.microsoft.com/office/drawing/2014/main" id="{67F196C1-92F8-4DF1-5564-BED813444DD3}"/>
              </a:ext>
            </a:extLst>
          </p:cNvPr>
          <p:cNvCxnSpPr>
            <a:cxnSpLocks/>
          </p:cNvCxnSpPr>
          <p:nvPr/>
        </p:nvCxnSpPr>
        <p:spPr>
          <a:xfrm>
            <a:off x="3616956" y="2080109"/>
            <a:ext cx="4690585" cy="0"/>
          </a:xfrm>
          <a:prstGeom prst="line">
            <a:avLst/>
          </a:prstGeom>
          <a:noFill/>
          <a:ln w="6350" cap="flat" cmpd="sng" algn="ctr">
            <a:solidFill>
              <a:srgbClr val="25C6E3"/>
            </a:solidFill>
            <a:prstDash val="solid"/>
            <a:miter lim="800000"/>
          </a:ln>
          <a:effectLst/>
        </p:spPr>
      </p:cxnSp>
      <p:sp>
        <p:nvSpPr>
          <p:cNvPr id="12" name="Rectangle 11">
            <a:extLst>
              <a:ext uri="{FF2B5EF4-FFF2-40B4-BE49-F238E27FC236}">
                <a16:creationId xmlns:a16="http://schemas.microsoft.com/office/drawing/2014/main" id="{C322A038-E945-7751-1335-F38110B8624E}"/>
              </a:ext>
            </a:extLst>
          </p:cNvPr>
          <p:cNvSpPr/>
          <p:nvPr/>
        </p:nvSpPr>
        <p:spPr>
          <a:xfrm>
            <a:off x="2600163" y="2227185"/>
            <a:ext cx="2005012" cy="432001"/>
          </a:xfrm>
          <a:prstGeom prst="rect">
            <a:avLst/>
          </a:prstGeom>
          <a:solidFill>
            <a:srgbClr val="25C6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pple-system"/>
              </a:rPr>
              <a:t>DEPUTY CITY MANAGER</a:t>
            </a:r>
          </a:p>
        </p:txBody>
      </p:sp>
      <p:cxnSp>
        <p:nvCxnSpPr>
          <p:cNvPr id="13" name="Straight Connector 12">
            <a:extLst>
              <a:ext uri="{FF2B5EF4-FFF2-40B4-BE49-F238E27FC236}">
                <a16:creationId xmlns:a16="http://schemas.microsoft.com/office/drawing/2014/main" id="{C924B56E-4186-2F4A-118C-C48F0BDF3B32}"/>
              </a:ext>
            </a:extLst>
          </p:cNvPr>
          <p:cNvCxnSpPr>
            <a:cxnSpLocks/>
          </p:cNvCxnSpPr>
          <p:nvPr/>
        </p:nvCxnSpPr>
        <p:spPr>
          <a:xfrm flipH="1">
            <a:off x="3616956" y="2080109"/>
            <a:ext cx="7494" cy="280226"/>
          </a:xfrm>
          <a:prstGeom prst="line">
            <a:avLst/>
          </a:prstGeom>
          <a:noFill/>
          <a:ln w="6350" cap="flat" cmpd="sng" algn="ctr">
            <a:solidFill>
              <a:srgbClr val="25C6E3"/>
            </a:solidFill>
            <a:prstDash val="solid"/>
            <a:miter lim="800000"/>
          </a:ln>
          <a:effectLst/>
        </p:spPr>
      </p:cxnSp>
      <p:cxnSp>
        <p:nvCxnSpPr>
          <p:cNvPr id="14" name="Straight Connector 13">
            <a:extLst>
              <a:ext uri="{FF2B5EF4-FFF2-40B4-BE49-F238E27FC236}">
                <a16:creationId xmlns:a16="http://schemas.microsoft.com/office/drawing/2014/main" id="{3408D2D4-4AF5-D738-0264-11EAB8D87CCA}"/>
              </a:ext>
            </a:extLst>
          </p:cNvPr>
          <p:cNvCxnSpPr>
            <a:cxnSpLocks/>
          </p:cNvCxnSpPr>
          <p:nvPr/>
        </p:nvCxnSpPr>
        <p:spPr>
          <a:xfrm>
            <a:off x="3621392" y="2487131"/>
            <a:ext cx="6117" cy="3295150"/>
          </a:xfrm>
          <a:prstGeom prst="line">
            <a:avLst/>
          </a:prstGeom>
          <a:noFill/>
          <a:ln w="6350" cap="flat" cmpd="sng" algn="ctr">
            <a:solidFill>
              <a:srgbClr val="25C6E3"/>
            </a:solidFill>
            <a:prstDash val="solid"/>
            <a:miter lim="800000"/>
          </a:ln>
          <a:effectLst/>
        </p:spPr>
      </p:cxnSp>
      <p:cxnSp>
        <p:nvCxnSpPr>
          <p:cNvPr id="15" name="Straight Connector 14">
            <a:extLst>
              <a:ext uri="{FF2B5EF4-FFF2-40B4-BE49-F238E27FC236}">
                <a16:creationId xmlns:a16="http://schemas.microsoft.com/office/drawing/2014/main" id="{5F0DAEC3-7CAF-B78D-F180-716A13896124}"/>
              </a:ext>
            </a:extLst>
          </p:cNvPr>
          <p:cNvCxnSpPr>
            <a:cxnSpLocks/>
          </p:cNvCxnSpPr>
          <p:nvPr/>
        </p:nvCxnSpPr>
        <p:spPr>
          <a:xfrm>
            <a:off x="2916825" y="3236743"/>
            <a:ext cx="1110897" cy="1"/>
          </a:xfrm>
          <a:prstGeom prst="line">
            <a:avLst/>
          </a:prstGeom>
          <a:noFill/>
          <a:ln w="6350" cap="flat" cmpd="sng" algn="ctr">
            <a:solidFill>
              <a:srgbClr val="25C6E3"/>
            </a:solidFill>
            <a:prstDash val="solid"/>
            <a:miter lim="800000"/>
          </a:ln>
          <a:effectLst/>
        </p:spPr>
      </p:cxnSp>
      <p:cxnSp>
        <p:nvCxnSpPr>
          <p:cNvPr id="16" name="Straight Connector 15">
            <a:extLst>
              <a:ext uri="{FF2B5EF4-FFF2-40B4-BE49-F238E27FC236}">
                <a16:creationId xmlns:a16="http://schemas.microsoft.com/office/drawing/2014/main" id="{B9162DA7-D6AD-7855-5049-BD70BDD1E9B1}"/>
              </a:ext>
            </a:extLst>
          </p:cNvPr>
          <p:cNvCxnSpPr>
            <a:cxnSpLocks/>
          </p:cNvCxnSpPr>
          <p:nvPr/>
        </p:nvCxnSpPr>
        <p:spPr>
          <a:xfrm>
            <a:off x="3177616" y="4204701"/>
            <a:ext cx="1022610" cy="8021"/>
          </a:xfrm>
          <a:prstGeom prst="line">
            <a:avLst/>
          </a:prstGeom>
          <a:noFill/>
          <a:ln w="6350" cap="flat" cmpd="sng" algn="ctr">
            <a:solidFill>
              <a:srgbClr val="25C6E3"/>
            </a:solidFill>
            <a:prstDash val="solid"/>
            <a:miter lim="800000"/>
          </a:ln>
          <a:effectLst/>
        </p:spPr>
      </p:cxnSp>
      <p:cxnSp>
        <p:nvCxnSpPr>
          <p:cNvPr id="17" name="Straight Connector 16">
            <a:extLst>
              <a:ext uri="{FF2B5EF4-FFF2-40B4-BE49-F238E27FC236}">
                <a16:creationId xmlns:a16="http://schemas.microsoft.com/office/drawing/2014/main" id="{A28A1DF3-C95D-E596-079E-F456F9A2E353}"/>
              </a:ext>
            </a:extLst>
          </p:cNvPr>
          <p:cNvCxnSpPr>
            <a:cxnSpLocks/>
          </p:cNvCxnSpPr>
          <p:nvPr/>
        </p:nvCxnSpPr>
        <p:spPr>
          <a:xfrm flipV="1">
            <a:off x="3177616" y="5047986"/>
            <a:ext cx="1022610" cy="13026"/>
          </a:xfrm>
          <a:prstGeom prst="line">
            <a:avLst/>
          </a:prstGeom>
          <a:noFill/>
          <a:ln w="6350" cap="flat" cmpd="sng" algn="ctr">
            <a:solidFill>
              <a:srgbClr val="25C6E3"/>
            </a:solidFill>
            <a:prstDash val="solid"/>
            <a:miter lim="800000"/>
          </a:ln>
          <a:effectLst/>
        </p:spPr>
      </p:cxnSp>
      <p:cxnSp>
        <p:nvCxnSpPr>
          <p:cNvPr id="18" name="Straight Connector 17">
            <a:extLst>
              <a:ext uri="{FF2B5EF4-FFF2-40B4-BE49-F238E27FC236}">
                <a16:creationId xmlns:a16="http://schemas.microsoft.com/office/drawing/2014/main" id="{CE5DC4FF-4184-F77B-F913-CFAA4D32FC5A}"/>
              </a:ext>
            </a:extLst>
          </p:cNvPr>
          <p:cNvCxnSpPr>
            <a:cxnSpLocks/>
          </p:cNvCxnSpPr>
          <p:nvPr/>
        </p:nvCxnSpPr>
        <p:spPr>
          <a:xfrm>
            <a:off x="3105651" y="5782281"/>
            <a:ext cx="920483" cy="0"/>
          </a:xfrm>
          <a:prstGeom prst="line">
            <a:avLst/>
          </a:prstGeom>
          <a:noFill/>
          <a:ln w="6350" cap="flat" cmpd="sng" algn="ctr">
            <a:solidFill>
              <a:srgbClr val="25C6E3"/>
            </a:solidFill>
            <a:prstDash val="solid"/>
            <a:miter lim="800000"/>
          </a:ln>
          <a:effectLst/>
        </p:spPr>
      </p:cxnSp>
      <p:sp>
        <p:nvSpPr>
          <p:cNvPr id="19" name="Rectangle 18">
            <a:extLst>
              <a:ext uri="{FF2B5EF4-FFF2-40B4-BE49-F238E27FC236}">
                <a16:creationId xmlns:a16="http://schemas.microsoft.com/office/drawing/2014/main" id="{E112AC0C-B7C8-108D-C9DB-3C13DDDD7545}"/>
              </a:ext>
            </a:extLst>
          </p:cNvPr>
          <p:cNvSpPr/>
          <p:nvPr/>
        </p:nvSpPr>
        <p:spPr>
          <a:xfrm>
            <a:off x="2022710" y="3020743"/>
            <a:ext cx="1154906" cy="432001"/>
          </a:xfrm>
          <a:prstGeom prst="rect">
            <a:avLst/>
          </a:prstGeom>
          <a:solidFill>
            <a:srgbClr val="25C6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andara"/>
                <a:ea typeface="+mn-ea"/>
                <a:cs typeface="+mn-cs"/>
              </a:rPr>
              <a:t>FIRE</a:t>
            </a:r>
          </a:p>
        </p:txBody>
      </p:sp>
      <p:sp>
        <p:nvSpPr>
          <p:cNvPr id="20" name="Rectangle 19">
            <a:extLst>
              <a:ext uri="{FF2B5EF4-FFF2-40B4-BE49-F238E27FC236}">
                <a16:creationId xmlns:a16="http://schemas.microsoft.com/office/drawing/2014/main" id="{E065AEFF-79DD-629E-50DC-E2F1C17D3C37}"/>
              </a:ext>
            </a:extLst>
          </p:cNvPr>
          <p:cNvSpPr/>
          <p:nvPr/>
        </p:nvSpPr>
        <p:spPr>
          <a:xfrm>
            <a:off x="4027722" y="3020743"/>
            <a:ext cx="1154906" cy="432001"/>
          </a:xfrm>
          <a:prstGeom prst="rect">
            <a:avLst/>
          </a:prstGeom>
          <a:solidFill>
            <a:srgbClr val="25C6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pple-system"/>
              </a:rPr>
              <a:t>POLICE</a:t>
            </a:r>
          </a:p>
        </p:txBody>
      </p:sp>
      <p:sp>
        <p:nvSpPr>
          <p:cNvPr id="21" name="Rectangle 20">
            <a:extLst>
              <a:ext uri="{FF2B5EF4-FFF2-40B4-BE49-F238E27FC236}">
                <a16:creationId xmlns:a16="http://schemas.microsoft.com/office/drawing/2014/main" id="{AF12B88B-6D9B-B95A-0963-7E780DD15D10}"/>
              </a:ext>
            </a:extLst>
          </p:cNvPr>
          <p:cNvSpPr/>
          <p:nvPr/>
        </p:nvSpPr>
        <p:spPr>
          <a:xfrm>
            <a:off x="4026134" y="3988700"/>
            <a:ext cx="1154906" cy="432001"/>
          </a:xfrm>
          <a:prstGeom prst="rect">
            <a:avLst/>
          </a:prstGeom>
          <a:solidFill>
            <a:srgbClr val="25C6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andara"/>
                <a:ea typeface="+mn-ea"/>
                <a:cs typeface="+mn-cs"/>
              </a:rPr>
              <a:t>E-911</a:t>
            </a:r>
          </a:p>
        </p:txBody>
      </p:sp>
      <p:sp>
        <p:nvSpPr>
          <p:cNvPr id="22" name="Rectangle 21">
            <a:extLst>
              <a:ext uri="{FF2B5EF4-FFF2-40B4-BE49-F238E27FC236}">
                <a16:creationId xmlns:a16="http://schemas.microsoft.com/office/drawing/2014/main" id="{2617DF88-96DE-B3D9-571E-5F763067C902}"/>
              </a:ext>
            </a:extLst>
          </p:cNvPr>
          <p:cNvSpPr/>
          <p:nvPr/>
        </p:nvSpPr>
        <p:spPr>
          <a:xfrm>
            <a:off x="2022710" y="3988700"/>
            <a:ext cx="1154906" cy="432001"/>
          </a:xfrm>
          <a:prstGeom prst="rect">
            <a:avLst/>
          </a:prstGeom>
          <a:solidFill>
            <a:srgbClr val="25C6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pple-system"/>
              </a:rPr>
              <a:t>PARKS &amp; REC</a:t>
            </a:r>
          </a:p>
        </p:txBody>
      </p:sp>
      <p:sp>
        <p:nvSpPr>
          <p:cNvPr id="23" name="Rectangle 22">
            <a:extLst>
              <a:ext uri="{FF2B5EF4-FFF2-40B4-BE49-F238E27FC236}">
                <a16:creationId xmlns:a16="http://schemas.microsoft.com/office/drawing/2014/main" id="{69110417-AB8C-AD4D-695A-A5D132AF224A}"/>
              </a:ext>
            </a:extLst>
          </p:cNvPr>
          <p:cNvSpPr/>
          <p:nvPr/>
        </p:nvSpPr>
        <p:spPr>
          <a:xfrm>
            <a:off x="4026134" y="4845011"/>
            <a:ext cx="1154906" cy="432001"/>
          </a:xfrm>
          <a:prstGeom prst="rect">
            <a:avLst/>
          </a:prstGeom>
          <a:solidFill>
            <a:srgbClr val="25C6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pple-system"/>
              </a:rPr>
              <a:t>PUBLIC UTILITIES</a:t>
            </a:r>
          </a:p>
        </p:txBody>
      </p:sp>
      <p:sp>
        <p:nvSpPr>
          <p:cNvPr id="24" name="Rectangle 23">
            <a:extLst>
              <a:ext uri="{FF2B5EF4-FFF2-40B4-BE49-F238E27FC236}">
                <a16:creationId xmlns:a16="http://schemas.microsoft.com/office/drawing/2014/main" id="{12C77F1E-83FB-6A91-491F-A9B34D681A6A}"/>
              </a:ext>
            </a:extLst>
          </p:cNvPr>
          <p:cNvSpPr/>
          <p:nvPr/>
        </p:nvSpPr>
        <p:spPr>
          <a:xfrm>
            <a:off x="2022709" y="4845011"/>
            <a:ext cx="1154907" cy="432001"/>
          </a:xfrm>
          <a:prstGeom prst="rect">
            <a:avLst/>
          </a:prstGeom>
          <a:solidFill>
            <a:srgbClr val="25C6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pple-system"/>
              </a:rPr>
              <a:t>COMMUNICATIONS &amp; MARKETING</a:t>
            </a:r>
          </a:p>
        </p:txBody>
      </p:sp>
      <p:sp>
        <p:nvSpPr>
          <p:cNvPr id="25" name="Rectangle 24">
            <a:extLst>
              <a:ext uri="{FF2B5EF4-FFF2-40B4-BE49-F238E27FC236}">
                <a16:creationId xmlns:a16="http://schemas.microsoft.com/office/drawing/2014/main" id="{ED6D8A32-AAAC-4B5F-415A-48F1E06B2F8E}"/>
              </a:ext>
            </a:extLst>
          </p:cNvPr>
          <p:cNvSpPr/>
          <p:nvPr/>
        </p:nvSpPr>
        <p:spPr>
          <a:xfrm>
            <a:off x="4026134" y="5566280"/>
            <a:ext cx="1154906" cy="432001"/>
          </a:xfrm>
          <a:prstGeom prst="rect">
            <a:avLst/>
          </a:prstGeom>
          <a:solidFill>
            <a:srgbClr val="25C6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pple-system"/>
              </a:rPr>
              <a:t>MUNICIPAL COURT</a:t>
            </a:r>
          </a:p>
        </p:txBody>
      </p:sp>
      <p:sp>
        <p:nvSpPr>
          <p:cNvPr id="26" name="Rectangle 25">
            <a:extLst>
              <a:ext uri="{FF2B5EF4-FFF2-40B4-BE49-F238E27FC236}">
                <a16:creationId xmlns:a16="http://schemas.microsoft.com/office/drawing/2014/main" id="{A92C8138-33C6-CA1E-DBF5-9FD16F59ECAE}"/>
              </a:ext>
            </a:extLst>
          </p:cNvPr>
          <p:cNvSpPr/>
          <p:nvPr/>
        </p:nvSpPr>
        <p:spPr>
          <a:xfrm>
            <a:off x="2022708" y="5569202"/>
            <a:ext cx="1154907" cy="432001"/>
          </a:xfrm>
          <a:prstGeom prst="rect">
            <a:avLst/>
          </a:prstGeom>
          <a:solidFill>
            <a:srgbClr val="25C6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pple-system"/>
              </a:rPr>
              <a:t>HUMAN RESOURCES</a:t>
            </a:r>
          </a:p>
        </p:txBody>
      </p:sp>
      <p:cxnSp>
        <p:nvCxnSpPr>
          <p:cNvPr id="27" name="Straight Connector 26">
            <a:extLst>
              <a:ext uri="{FF2B5EF4-FFF2-40B4-BE49-F238E27FC236}">
                <a16:creationId xmlns:a16="http://schemas.microsoft.com/office/drawing/2014/main" id="{18861D26-B4B3-59A8-63E5-99D8E673CA84}"/>
              </a:ext>
            </a:extLst>
          </p:cNvPr>
          <p:cNvCxnSpPr>
            <a:cxnSpLocks/>
            <a:endCxn id="3" idx="0"/>
          </p:cNvCxnSpPr>
          <p:nvPr/>
        </p:nvCxnSpPr>
        <p:spPr>
          <a:xfrm>
            <a:off x="8307541" y="2080109"/>
            <a:ext cx="0" cy="3366078"/>
          </a:xfrm>
          <a:prstGeom prst="line">
            <a:avLst/>
          </a:prstGeom>
          <a:noFill/>
          <a:ln w="6350" cap="flat" cmpd="sng" algn="ctr">
            <a:solidFill>
              <a:srgbClr val="25C6E3"/>
            </a:solidFill>
            <a:prstDash val="solid"/>
            <a:miter lim="800000"/>
          </a:ln>
          <a:effectLst/>
        </p:spPr>
      </p:cxnSp>
      <p:cxnSp>
        <p:nvCxnSpPr>
          <p:cNvPr id="28" name="Straight Connector 27">
            <a:extLst>
              <a:ext uri="{FF2B5EF4-FFF2-40B4-BE49-F238E27FC236}">
                <a16:creationId xmlns:a16="http://schemas.microsoft.com/office/drawing/2014/main" id="{67030DFD-7A1E-3B78-8B1B-708CF5ACFEF4}"/>
              </a:ext>
            </a:extLst>
          </p:cNvPr>
          <p:cNvCxnSpPr>
            <a:cxnSpLocks/>
          </p:cNvCxnSpPr>
          <p:nvPr/>
        </p:nvCxnSpPr>
        <p:spPr>
          <a:xfrm>
            <a:off x="7752094" y="3236742"/>
            <a:ext cx="1110897" cy="1"/>
          </a:xfrm>
          <a:prstGeom prst="line">
            <a:avLst/>
          </a:prstGeom>
          <a:noFill/>
          <a:ln w="6350" cap="flat" cmpd="sng" algn="ctr">
            <a:solidFill>
              <a:srgbClr val="25C6E3"/>
            </a:solidFill>
            <a:prstDash val="solid"/>
            <a:miter lim="800000"/>
          </a:ln>
          <a:effectLst/>
        </p:spPr>
      </p:cxnSp>
      <p:cxnSp>
        <p:nvCxnSpPr>
          <p:cNvPr id="29" name="Straight Connector 28">
            <a:extLst>
              <a:ext uri="{FF2B5EF4-FFF2-40B4-BE49-F238E27FC236}">
                <a16:creationId xmlns:a16="http://schemas.microsoft.com/office/drawing/2014/main" id="{7568D03F-3604-704D-FC58-9E438539AFB6}"/>
              </a:ext>
            </a:extLst>
          </p:cNvPr>
          <p:cNvCxnSpPr>
            <a:cxnSpLocks/>
          </p:cNvCxnSpPr>
          <p:nvPr/>
        </p:nvCxnSpPr>
        <p:spPr>
          <a:xfrm>
            <a:off x="7752093" y="4177419"/>
            <a:ext cx="1110897" cy="1"/>
          </a:xfrm>
          <a:prstGeom prst="line">
            <a:avLst/>
          </a:prstGeom>
          <a:noFill/>
          <a:ln w="6350" cap="flat" cmpd="sng" algn="ctr">
            <a:solidFill>
              <a:srgbClr val="25C6E3"/>
            </a:solidFill>
            <a:prstDash val="solid"/>
            <a:miter lim="800000"/>
          </a:ln>
          <a:effectLst/>
        </p:spPr>
      </p:cxnSp>
      <p:cxnSp>
        <p:nvCxnSpPr>
          <p:cNvPr id="30" name="Straight Connector 29">
            <a:extLst>
              <a:ext uri="{FF2B5EF4-FFF2-40B4-BE49-F238E27FC236}">
                <a16:creationId xmlns:a16="http://schemas.microsoft.com/office/drawing/2014/main" id="{C09D28D9-9E50-BB70-B1A2-6039A6C5E0C4}"/>
              </a:ext>
            </a:extLst>
          </p:cNvPr>
          <p:cNvCxnSpPr>
            <a:cxnSpLocks/>
          </p:cNvCxnSpPr>
          <p:nvPr/>
        </p:nvCxnSpPr>
        <p:spPr>
          <a:xfrm>
            <a:off x="7752094" y="5062847"/>
            <a:ext cx="1110897" cy="1"/>
          </a:xfrm>
          <a:prstGeom prst="line">
            <a:avLst/>
          </a:prstGeom>
          <a:noFill/>
          <a:ln w="6350" cap="flat" cmpd="sng" algn="ctr">
            <a:solidFill>
              <a:srgbClr val="25C6E3"/>
            </a:solidFill>
            <a:prstDash val="solid"/>
            <a:miter lim="800000"/>
          </a:ln>
          <a:effectLst/>
        </p:spPr>
      </p:cxnSp>
      <p:sp>
        <p:nvSpPr>
          <p:cNvPr id="31" name="Rectangle 30">
            <a:extLst>
              <a:ext uri="{FF2B5EF4-FFF2-40B4-BE49-F238E27FC236}">
                <a16:creationId xmlns:a16="http://schemas.microsoft.com/office/drawing/2014/main" id="{5EC48DFC-9496-E6BE-94E1-B68AC1914C6B}"/>
              </a:ext>
            </a:extLst>
          </p:cNvPr>
          <p:cNvSpPr/>
          <p:nvPr/>
        </p:nvSpPr>
        <p:spPr>
          <a:xfrm>
            <a:off x="6617330" y="3020741"/>
            <a:ext cx="1154906" cy="432001"/>
          </a:xfrm>
          <a:prstGeom prst="rect">
            <a:avLst/>
          </a:prstGeom>
          <a:solidFill>
            <a:srgbClr val="25C6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pple-system"/>
              </a:rPr>
              <a:t>COMMUNITY SERVICES</a:t>
            </a:r>
          </a:p>
        </p:txBody>
      </p:sp>
      <p:sp>
        <p:nvSpPr>
          <p:cNvPr id="32" name="Rectangle 31">
            <a:extLst>
              <a:ext uri="{FF2B5EF4-FFF2-40B4-BE49-F238E27FC236}">
                <a16:creationId xmlns:a16="http://schemas.microsoft.com/office/drawing/2014/main" id="{90B69451-9592-B244-19FC-D6BCC2BC4ADD}"/>
              </a:ext>
            </a:extLst>
          </p:cNvPr>
          <p:cNvSpPr/>
          <p:nvPr/>
        </p:nvSpPr>
        <p:spPr>
          <a:xfrm>
            <a:off x="8862991" y="3025611"/>
            <a:ext cx="1154906" cy="432001"/>
          </a:xfrm>
          <a:prstGeom prst="rect">
            <a:avLst/>
          </a:prstGeom>
          <a:solidFill>
            <a:srgbClr val="25C6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pple-system"/>
              </a:rPr>
              <a:t>PUBLIC WORKS</a:t>
            </a:r>
          </a:p>
        </p:txBody>
      </p:sp>
      <p:sp>
        <p:nvSpPr>
          <p:cNvPr id="33" name="Rectangle 32">
            <a:extLst>
              <a:ext uri="{FF2B5EF4-FFF2-40B4-BE49-F238E27FC236}">
                <a16:creationId xmlns:a16="http://schemas.microsoft.com/office/drawing/2014/main" id="{4D18C97E-B7FB-73C5-BF4A-BC6A5CDD5E28}"/>
              </a:ext>
            </a:extLst>
          </p:cNvPr>
          <p:cNvSpPr/>
          <p:nvPr/>
        </p:nvSpPr>
        <p:spPr>
          <a:xfrm>
            <a:off x="8862991" y="3981356"/>
            <a:ext cx="1154906" cy="432001"/>
          </a:xfrm>
          <a:prstGeom prst="rect">
            <a:avLst/>
          </a:prstGeom>
          <a:solidFill>
            <a:srgbClr val="25C6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pple-system"/>
              </a:rPr>
              <a:t>FINANCE</a:t>
            </a:r>
          </a:p>
        </p:txBody>
      </p:sp>
      <p:sp>
        <p:nvSpPr>
          <p:cNvPr id="34" name="Rectangle 33">
            <a:extLst>
              <a:ext uri="{FF2B5EF4-FFF2-40B4-BE49-F238E27FC236}">
                <a16:creationId xmlns:a16="http://schemas.microsoft.com/office/drawing/2014/main" id="{4B439EA7-A9E4-BCB4-8638-0B25BC6D5FB5}"/>
              </a:ext>
            </a:extLst>
          </p:cNvPr>
          <p:cNvSpPr/>
          <p:nvPr/>
        </p:nvSpPr>
        <p:spPr>
          <a:xfrm>
            <a:off x="6617330" y="3932651"/>
            <a:ext cx="1154906" cy="432001"/>
          </a:xfrm>
          <a:prstGeom prst="rect">
            <a:avLst/>
          </a:prstGeom>
          <a:solidFill>
            <a:srgbClr val="25C6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pple-system"/>
              </a:rPr>
              <a:t>ENGINEERING</a:t>
            </a:r>
          </a:p>
        </p:txBody>
      </p:sp>
      <p:sp>
        <p:nvSpPr>
          <p:cNvPr id="36" name="Rectangle 35">
            <a:extLst>
              <a:ext uri="{FF2B5EF4-FFF2-40B4-BE49-F238E27FC236}">
                <a16:creationId xmlns:a16="http://schemas.microsoft.com/office/drawing/2014/main" id="{BFA43A3E-DC10-D988-CFBC-326EE8951B2A}"/>
              </a:ext>
            </a:extLst>
          </p:cNvPr>
          <p:cNvSpPr/>
          <p:nvPr/>
        </p:nvSpPr>
        <p:spPr>
          <a:xfrm>
            <a:off x="8862991" y="4838498"/>
            <a:ext cx="1154906" cy="432001"/>
          </a:xfrm>
          <a:prstGeom prst="rect">
            <a:avLst/>
          </a:prstGeom>
          <a:solidFill>
            <a:srgbClr val="25C6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apple-system"/>
              </a:rPr>
              <a:t>INFORMATION TECHNOLOGY</a:t>
            </a:r>
          </a:p>
        </p:txBody>
      </p:sp>
      <p:sp>
        <p:nvSpPr>
          <p:cNvPr id="37" name="Rectangle 36">
            <a:extLst>
              <a:ext uri="{FF2B5EF4-FFF2-40B4-BE49-F238E27FC236}">
                <a16:creationId xmlns:a16="http://schemas.microsoft.com/office/drawing/2014/main" id="{BE0AF0B7-338D-9BF8-2796-CAE228DD6FBB}"/>
              </a:ext>
            </a:extLst>
          </p:cNvPr>
          <p:cNvSpPr/>
          <p:nvPr/>
        </p:nvSpPr>
        <p:spPr>
          <a:xfrm>
            <a:off x="6617330" y="4845011"/>
            <a:ext cx="1154906" cy="432001"/>
          </a:xfrm>
          <a:prstGeom prst="rect">
            <a:avLst/>
          </a:prstGeom>
          <a:solidFill>
            <a:srgbClr val="25C6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pple-system"/>
              </a:rPr>
              <a:t>LIBRARY</a:t>
            </a:r>
          </a:p>
        </p:txBody>
      </p:sp>
      <p:sp>
        <p:nvSpPr>
          <p:cNvPr id="3" name="Rectangle 2">
            <a:extLst>
              <a:ext uri="{FF2B5EF4-FFF2-40B4-BE49-F238E27FC236}">
                <a16:creationId xmlns:a16="http://schemas.microsoft.com/office/drawing/2014/main" id="{C14CB1A9-7314-5333-C73A-27C94C859620}"/>
              </a:ext>
            </a:extLst>
          </p:cNvPr>
          <p:cNvSpPr/>
          <p:nvPr/>
        </p:nvSpPr>
        <p:spPr>
          <a:xfrm>
            <a:off x="7730088" y="5446187"/>
            <a:ext cx="1154906" cy="432001"/>
          </a:xfrm>
          <a:prstGeom prst="rect">
            <a:avLst/>
          </a:prstGeom>
          <a:solidFill>
            <a:srgbClr val="25C6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pple-system"/>
              </a:rPr>
              <a:t>PLANNING</a:t>
            </a:r>
          </a:p>
        </p:txBody>
      </p:sp>
      <p:cxnSp>
        <p:nvCxnSpPr>
          <p:cNvPr id="4" name="Straight Connector 3">
            <a:extLst>
              <a:ext uri="{FF2B5EF4-FFF2-40B4-BE49-F238E27FC236}">
                <a16:creationId xmlns:a16="http://schemas.microsoft.com/office/drawing/2014/main" id="{207FD7E5-CAF5-AE10-284B-86952B6579CA}"/>
              </a:ext>
            </a:extLst>
          </p:cNvPr>
          <p:cNvCxnSpPr>
            <a:cxnSpLocks/>
          </p:cNvCxnSpPr>
          <p:nvPr/>
        </p:nvCxnSpPr>
        <p:spPr>
          <a:xfrm>
            <a:off x="10352392" y="4538899"/>
            <a:ext cx="0" cy="387301"/>
          </a:xfrm>
          <a:prstGeom prst="line">
            <a:avLst/>
          </a:prstGeom>
          <a:noFill/>
          <a:ln w="6350" cap="flat" cmpd="sng" algn="ctr">
            <a:solidFill>
              <a:srgbClr val="25C6E3"/>
            </a:solidFill>
            <a:prstDash val="solid"/>
            <a:miter lim="800000"/>
          </a:ln>
          <a:effectLst/>
        </p:spPr>
      </p:cxnSp>
    </p:spTree>
    <p:extLst>
      <p:ext uri="{BB962C8B-B14F-4D97-AF65-F5344CB8AC3E}">
        <p14:creationId xmlns:p14="http://schemas.microsoft.com/office/powerpoint/2010/main" val="3906199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65C4102F-16C4-3866-4D87-32A409CA8EB4}"/>
              </a:ext>
            </a:extLst>
          </p:cNvPr>
          <p:cNvPicPr>
            <a:picLocks noChangeAspect="1"/>
          </p:cNvPicPr>
          <p:nvPr/>
        </p:nvPicPr>
        <p:blipFill>
          <a:blip r:embed="rId2">
            <a:alphaModFix amt="20000"/>
          </a:blip>
          <a:stretch>
            <a:fillRect/>
          </a:stretch>
        </p:blipFill>
        <p:spPr>
          <a:xfrm>
            <a:off x="1101047" y="768096"/>
            <a:ext cx="9989906" cy="5321808"/>
          </a:xfrm>
          <a:prstGeom prst="rect">
            <a:avLst/>
          </a:prstGeom>
        </p:spPr>
      </p:pic>
      <p:sp>
        <p:nvSpPr>
          <p:cNvPr id="4" name="Title 3">
            <a:extLst>
              <a:ext uri="{FF2B5EF4-FFF2-40B4-BE49-F238E27FC236}">
                <a16:creationId xmlns:a16="http://schemas.microsoft.com/office/drawing/2014/main" id="{67825EFF-0EF8-C1CC-7CB6-E2035281A58A}"/>
              </a:ext>
            </a:extLst>
          </p:cNvPr>
          <p:cNvSpPr>
            <a:spLocks noGrp="1"/>
          </p:cNvSpPr>
          <p:nvPr>
            <p:ph type="title"/>
          </p:nvPr>
        </p:nvSpPr>
        <p:spPr>
          <a:xfrm>
            <a:off x="1141390" y="1388531"/>
            <a:ext cx="3870876" cy="1210056"/>
          </a:xfrm>
        </p:spPr>
        <p:txBody>
          <a:bodyPr>
            <a:normAutofit fontScale="90000"/>
          </a:bodyPr>
          <a:lstStyle/>
          <a:p>
            <a:r>
              <a:rPr lang="en-US" sz="5300" b="1" dirty="0">
                <a:solidFill>
                  <a:schemeClr val="tx1"/>
                </a:solidFill>
                <a:effectLst/>
                <a:latin typeface="-apple-system"/>
              </a:rPr>
              <a:t>Police</a:t>
            </a:r>
            <a:br>
              <a:rPr lang="en-US" sz="3600" b="1" dirty="0">
                <a:solidFill>
                  <a:schemeClr val="tx1"/>
                </a:solidFill>
                <a:latin typeface="-apple-system"/>
              </a:rPr>
            </a:br>
            <a:r>
              <a:rPr lang="en-US" sz="2700" b="1" dirty="0">
                <a:solidFill>
                  <a:schemeClr val="tx1"/>
                </a:solidFill>
                <a:effectLst/>
                <a:latin typeface="-apple-system"/>
              </a:rPr>
              <a:t>Di</a:t>
            </a:r>
            <a:r>
              <a:rPr lang="en-US" sz="2700" b="1" dirty="0">
                <a:solidFill>
                  <a:schemeClr val="tx1"/>
                </a:solidFill>
                <a:latin typeface="-apple-system"/>
              </a:rPr>
              <a:t>rector</a:t>
            </a:r>
            <a:r>
              <a:rPr lang="en-US" sz="2700" b="1" dirty="0">
                <a:solidFill>
                  <a:schemeClr val="tx1"/>
                </a:solidFill>
                <a:effectLst/>
                <a:latin typeface="-apple-system"/>
              </a:rPr>
              <a:t>: Chief James Smith</a:t>
            </a:r>
            <a:endParaRPr lang="en-US" sz="2700" b="1" dirty="0">
              <a:solidFill>
                <a:schemeClr val="tx1"/>
              </a:solidFill>
              <a:latin typeface="-apple-system"/>
            </a:endParaRPr>
          </a:p>
        </p:txBody>
      </p:sp>
      <p:sp>
        <p:nvSpPr>
          <p:cNvPr id="6" name="Content Placeholder 5">
            <a:extLst>
              <a:ext uri="{FF2B5EF4-FFF2-40B4-BE49-F238E27FC236}">
                <a16:creationId xmlns:a16="http://schemas.microsoft.com/office/drawing/2014/main" id="{8492F3CB-2F69-EC77-23FB-7C5299AACAEE}"/>
              </a:ext>
            </a:extLst>
          </p:cNvPr>
          <p:cNvSpPr>
            <a:spLocks noGrp="1"/>
          </p:cNvSpPr>
          <p:nvPr>
            <p:ph idx="1"/>
          </p:nvPr>
        </p:nvSpPr>
        <p:spPr>
          <a:xfrm>
            <a:off x="5418668" y="982131"/>
            <a:ext cx="5469466" cy="3150957"/>
          </a:xfrm>
        </p:spPr>
        <p:txBody>
          <a:bodyPr>
            <a:normAutofit fontScale="92500" lnSpcReduction="10000"/>
          </a:bodyPr>
          <a:lstStyle/>
          <a:p>
            <a:pPr marL="36900" indent="0">
              <a:buNone/>
            </a:pPr>
            <a:r>
              <a:rPr lang="en-US" sz="2800" b="1" i="0" dirty="0">
                <a:solidFill>
                  <a:schemeClr val="tx1"/>
                </a:solidFill>
                <a:effectLst/>
                <a:latin typeface="-apple-system"/>
              </a:rPr>
              <a:t>Contact </a:t>
            </a:r>
            <a:r>
              <a:rPr lang="en-US" sz="2800" b="1" dirty="0">
                <a:solidFill>
                  <a:schemeClr val="tx1"/>
                </a:solidFill>
                <a:effectLst/>
                <a:latin typeface="-apple-system"/>
              </a:rPr>
              <a:t>the Police Department </a:t>
            </a:r>
            <a:r>
              <a:rPr lang="en-US" sz="2800" b="1" i="0" dirty="0">
                <a:solidFill>
                  <a:schemeClr val="tx1"/>
                </a:solidFill>
                <a:effectLst/>
                <a:latin typeface="-apple-system"/>
              </a:rPr>
              <a:t>Regarding:</a:t>
            </a:r>
            <a:endParaRPr lang="en-US" sz="2800" b="1" dirty="0">
              <a:solidFill>
                <a:schemeClr val="tx1"/>
              </a:solidFill>
              <a:latin typeface="-apple-system"/>
            </a:endParaRPr>
          </a:p>
          <a:p>
            <a:r>
              <a:rPr lang="en-US" b="1" dirty="0">
                <a:solidFill>
                  <a:srgbClr val="0070C0"/>
                </a:solidFill>
                <a:latin typeface="-apple-system"/>
                <a:hlinkClick r:id="rId3">
                  <a:extLst>
                    <a:ext uri="{A12FA001-AC4F-418D-AE19-62706E023703}">
                      <ahyp:hlinkClr xmlns:ahyp="http://schemas.microsoft.com/office/drawing/2018/hyperlinkcolor" val="tx"/>
                    </a:ext>
                  </a:extLst>
                </a:hlinkClick>
              </a:rPr>
              <a:t>Loose animals roaming the streets</a:t>
            </a:r>
          </a:p>
          <a:p>
            <a:r>
              <a:rPr lang="en-US" b="1" dirty="0">
                <a:solidFill>
                  <a:srgbClr val="0070C0"/>
                </a:solidFill>
                <a:latin typeface="-apple-system"/>
                <a:hlinkClick r:id="rId3">
                  <a:extLst>
                    <a:ext uri="{A12FA001-AC4F-418D-AE19-62706E023703}">
                      <ahyp:hlinkClr xmlns:ahyp="http://schemas.microsoft.com/office/drawing/2018/hyperlinkcolor" val="tx"/>
                    </a:ext>
                  </a:extLst>
                </a:hlinkClick>
              </a:rPr>
              <a:t>Injured stray animals</a:t>
            </a:r>
          </a:p>
          <a:p>
            <a:r>
              <a:rPr lang="en-US" b="1" dirty="0">
                <a:solidFill>
                  <a:srgbClr val="0070C0"/>
                </a:solidFill>
                <a:latin typeface="-apple-system"/>
                <a:hlinkClick r:id="rId3">
                  <a:extLst>
                    <a:ext uri="{A12FA001-AC4F-418D-AE19-62706E023703}">
                      <ahyp:hlinkClr xmlns:ahyp="http://schemas.microsoft.com/office/drawing/2018/hyperlinkcolor" val="tx"/>
                    </a:ext>
                  </a:extLst>
                </a:hlinkClick>
              </a:rPr>
              <a:t>Dangerous animals</a:t>
            </a:r>
          </a:p>
          <a:p>
            <a:r>
              <a:rPr lang="en-US" b="1" dirty="0">
                <a:solidFill>
                  <a:srgbClr val="0070C0"/>
                </a:solidFill>
                <a:latin typeface="-apple-system"/>
                <a:hlinkClick r:id="rId3">
                  <a:extLst>
                    <a:ext uri="{A12FA001-AC4F-418D-AE19-62706E023703}">
                      <ahyp:hlinkClr xmlns:ahyp="http://schemas.microsoft.com/office/drawing/2018/hyperlinkcolor" val="tx"/>
                    </a:ext>
                  </a:extLst>
                </a:hlinkClick>
              </a:rPr>
              <a:t>Animals in danger</a:t>
            </a:r>
            <a:endParaRPr lang="en-US" b="1" dirty="0">
              <a:solidFill>
                <a:srgbClr val="0070C0"/>
              </a:solidFill>
              <a:latin typeface="-apple-system"/>
            </a:endParaRPr>
          </a:p>
          <a:p>
            <a:pPr marL="36900" indent="0">
              <a:buNone/>
            </a:pPr>
            <a:r>
              <a:rPr lang="en-US" b="1" dirty="0">
                <a:latin typeface="-apple-system"/>
              </a:rPr>
              <a:t> </a:t>
            </a:r>
          </a:p>
        </p:txBody>
      </p:sp>
      <p:sp>
        <p:nvSpPr>
          <p:cNvPr id="5" name="Text Placeholder 4">
            <a:extLst>
              <a:ext uri="{FF2B5EF4-FFF2-40B4-BE49-F238E27FC236}">
                <a16:creationId xmlns:a16="http://schemas.microsoft.com/office/drawing/2014/main" id="{CC081067-3753-7362-2705-401F2AF13988}"/>
              </a:ext>
            </a:extLst>
          </p:cNvPr>
          <p:cNvSpPr>
            <a:spLocks noGrp="1"/>
          </p:cNvSpPr>
          <p:nvPr>
            <p:ph type="body" sz="half" idx="2"/>
          </p:nvPr>
        </p:nvSpPr>
        <p:spPr>
          <a:xfrm>
            <a:off x="1293811" y="3031064"/>
            <a:ext cx="3718455" cy="2693079"/>
          </a:xfrm>
        </p:spPr>
        <p:txBody>
          <a:bodyPr>
            <a:normAutofit fontScale="77500" lnSpcReduction="20000"/>
          </a:bodyPr>
          <a:lstStyle/>
          <a:p>
            <a:r>
              <a:rPr lang="en-US" sz="2200" b="1" u="sng" dirty="0">
                <a:solidFill>
                  <a:schemeClr val="tx1"/>
                </a:solidFill>
                <a:latin typeface="-apple-system"/>
              </a:rPr>
              <a:t>Division</a:t>
            </a:r>
          </a:p>
          <a:p>
            <a:pPr marL="342900" indent="-342900" algn="l">
              <a:buFont typeface="Arial" panose="020B0604020202020204" pitchFamily="34" charset="0"/>
              <a:buChar char="•"/>
            </a:pPr>
            <a:r>
              <a:rPr lang="en-US" sz="2100" b="1" dirty="0">
                <a:solidFill>
                  <a:schemeClr val="tx1"/>
                </a:solidFill>
                <a:latin typeface="-apple-system"/>
              </a:rPr>
              <a:t>Animal Welfare</a:t>
            </a:r>
          </a:p>
          <a:p>
            <a:pPr marL="800100" lvl="1" indent="-342900">
              <a:buFont typeface="Arial" panose="020B0604020202020204" pitchFamily="34" charset="0"/>
              <a:buChar char="•"/>
            </a:pPr>
            <a:r>
              <a:rPr lang="en-US" sz="1700" b="1" dirty="0">
                <a:solidFill>
                  <a:schemeClr val="tx1"/>
                </a:solidFill>
                <a:latin typeface="-apple-system"/>
              </a:rPr>
              <a:t>580-581-3272</a:t>
            </a:r>
          </a:p>
          <a:p>
            <a:pPr marL="342900" indent="-342900" algn="l">
              <a:buFont typeface="Arial" panose="020B0604020202020204" pitchFamily="34" charset="0"/>
              <a:buChar char="•"/>
            </a:pPr>
            <a:r>
              <a:rPr lang="en-US" sz="2100" b="1" dirty="0">
                <a:solidFill>
                  <a:schemeClr val="tx1"/>
                </a:solidFill>
                <a:latin typeface="-apple-system"/>
              </a:rPr>
              <a:t>Criminal Investigation - 580-581-3270 </a:t>
            </a:r>
          </a:p>
          <a:p>
            <a:pPr marL="342900" indent="-342900" algn="l">
              <a:buFont typeface="Arial" panose="020B0604020202020204" pitchFamily="34" charset="0"/>
              <a:buChar char="•"/>
            </a:pPr>
            <a:r>
              <a:rPr lang="en-US" sz="2100" b="1" dirty="0">
                <a:solidFill>
                  <a:schemeClr val="tx1"/>
                </a:solidFill>
                <a:latin typeface="-apple-system"/>
              </a:rPr>
              <a:t>Patrol - 580-581-3270</a:t>
            </a:r>
          </a:p>
          <a:p>
            <a:pPr marL="342900" indent="-342900" algn="l">
              <a:buFont typeface="Arial" panose="020B0604020202020204" pitchFamily="34" charset="0"/>
              <a:buChar char="•"/>
            </a:pPr>
            <a:r>
              <a:rPr lang="en-US" sz="2100" b="1" dirty="0">
                <a:solidFill>
                  <a:schemeClr val="tx1"/>
                </a:solidFill>
                <a:latin typeface="-apple-system"/>
              </a:rPr>
              <a:t>Technical Services - 580-581-3270</a:t>
            </a:r>
          </a:p>
          <a:p>
            <a:pPr marL="342900" indent="-342900" algn="l">
              <a:buFont typeface="Arial" panose="020B0604020202020204" pitchFamily="34" charset="0"/>
              <a:buChar char="•"/>
            </a:pPr>
            <a:r>
              <a:rPr lang="en-US" sz="2100" b="1" dirty="0">
                <a:solidFill>
                  <a:schemeClr val="tx1"/>
                </a:solidFill>
                <a:latin typeface="-apple-system"/>
              </a:rPr>
              <a:t>Gang - 580-581-3270</a:t>
            </a:r>
          </a:p>
          <a:p>
            <a:pPr marL="342900" indent="-342900" algn="l">
              <a:buFont typeface="Arial" panose="020B0604020202020204" pitchFamily="34" charset="0"/>
              <a:buChar char="•"/>
            </a:pPr>
            <a:r>
              <a:rPr lang="en-US" sz="2100" b="1" dirty="0">
                <a:solidFill>
                  <a:schemeClr val="tx1"/>
                </a:solidFill>
                <a:latin typeface="-apple-system"/>
              </a:rPr>
              <a:t>Public Information - 580-581-3270</a:t>
            </a:r>
          </a:p>
          <a:p>
            <a:pPr marL="342900" indent="-342900" algn="l">
              <a:buFont typeface="Arial" panose="020B0604020202020204" pitchFamily="34" charset="0"/>
              <a:buChar char="•"/>
            </a:pPr>
            <a:endParaRPr lang="en-US" sz="2000" b="1" dirty="0">
              <a:solidFill>
                <a:schemeClr val="tx1"/>
              </a:solidFill>
              <a:latin typeface="-apple-system"/>
            </a:endParaRPr>
          </a:p>
          <a:p>
            <a:pPr marL="342900" indent="-342900" algn="l">
              <a:buFont typeface="Arial" panose="020B0604020202020204" pitchFamily="34" charset="0"/>
              <a:buChar char="•"/>
            </a:pPr>
            <a:endParaRPr lang="en-US" sz="2000" b="1" dirty="0">
              <a:solidFill>
                <a:schemeClr val="tx1"/>
              </a:solidFill>
              <a:latin typeface="-apple-system"/>
            </a:endParaRPr>
          </a:p>
          <a:p>
            <a:pPr marL="342900" indent="-342900" algn="l">
              <a:buFont typeface="Arial" panose="020B0604020202020204" pitchFamily="34" charset="0"/>
              <a:buChar char="•"/>
            </a:pPr>
            <a:endParaRPr lang="en-US" sz="2000" dirty="0">
              <a:solidFill>
                <a:schemeClr val="tx1"/>
              </a:solidFill>
              <a:latin typeface="-apple-system"/>
            </a:endParaRPr>
          </a:p>
        </p:txBody>
      </p:sp>
    </p:spTree>
    <p:extLst>
      <p:ext uri="{BB962C8B-B14F-4D97-AF65-F5344CB8AC3E}">
        <p14:creationId xmlns:p14="http://schemas.microsoft.com/office/powerpoint/2010/main" val="4158990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10E86C3-497C-CF55-BB6F-829DC9BE9A7D}"/>
              </a:ext>
            </a:extLst>
          </p:cNvPr>
          <p:cNvSpPr>
            <a:spLocks noGrp="1"/>
          </p:cNvSpPr>
          <p:nvPr>
            <p:ph type="title"/>
          </p:nvPr>
        </p:nvSpPr>
        <p:spPr>
          <a:xfrm>
            <a:off x="1107872" y="1953768"/>
            <a:ext cx="4090332" cy="853440"/>
          </a:xfrm>
        </p:spPr>
        <p:txBody>
          <a:bodyPr>
            <a:normAutofit fontScale="90000"/>
          </a:bodyPr>
          <a:lstStyle/>
          <a:p>
            <a:r>
              <a:rPr lang="en-US" sz="5300" b="1" i="0" dirty="0">
                <a:solidFill>
                  <a:schemeClr val="tx1"/>
                </a:solidFill>
                <a:effectLst/>
                <a:latin typeface="-apple-system"/>
                <a:cs typeface="Times New Roman" panose="02020603050405020304" pitchFamily="18" charset="0"/>
              </a:rPr>
              <a:t>Public Works</a:t>
            </a:r>
            <a:br>
              <a:rPr lang="en-US" sz="3600" b="1" i="0" dirty="0">
                <a:solidFill>
                  <a:schemeClr val="tx1"/>
                </a:solidFill>
                <a:effectLst/>
                <a:latin typeface="-apple-system"/>
                <a:cs typeface="Times New Roman" panose="02020603050405020304" pitchFamily="18" charset="0"/>
              </a:rPr>
            </a:br>
            <a:r>
              <a:rPr lang="en-US" sz="3100" b="1" i="0" dirty="0">
                <a:solidFill>
                  <a:schemeClr val="tx1"/>
                </a:solidFill>
                <a:effectLst/>
                <a:latin typeface="-apple-system"/>
                <a:cs typeface="Times New Roman" panose="02020603050405020304" pitchFamily="18" charset="0"/>
              </a:rPr>
              <a:t>Director: Michael Watrous</a:t>
            </a:r>
            <a:endParaRPr lang="en-US" sz="3100" dirty="0">
              <a:solidFill>
                <a:schemeClr val="tx1"/>
              </a:solidFill>
              <a:latin typeface="-apple-system"/>
              <a:cs typeface="Times New Roman" panose="02020603050405020304" pitchFamily="18" charset="0"/>
            </a:endParaRPr>
          </a:p>
        </p:txBody>
      </p:sp>
      <p:pic>
        <p:nvPicPr>
          <p:cNvPr id="2" name="Picture 1" descr="Logo&#10;&#10;Description automatically generated">
            <a:extLst>
              <a:ext uri="{FF2B5EF4-FFF2-40B4-BE49-F238E27FC236}">
                <a16:creationId xmlns:a16="http://schemas.microsoft.com/office/drawing/2014/main" id="{31563E87-5636-0636-E502-649D87C931FD}"/>
              </a:ext>
            </a:extLst>
          </p:cNvPr>
          <p:cNvPicPr>
            <a:picLocks noChangeAspect="1"/>
          </p:cNvPicPr>
          <p:nvPr/>
        </p:nvPicPr>
        <p:blipFill>
          <a:blip r:embed="rId2">
            <a:alphaModFix amt="20000"/>
          </a:blip>
          <a:stretch>
            <a:fillRect/>
          </a:stretch>
        </p:blipFill>
        <p:spPr>
          <a:xfrm>
            <a:off x="1094222" y="795529"/>
            <a:ext cx="9989906" cy="5321808"/>
          </a:xfrm>
          <a:prstGeom prst="rect">
            <a:avLst/>
          </a:prstGeom>
        </p:spPr>
      </p:pic>
      <p:sp>
        <p:nvSpPr>
          <p:cNvPr id="8" name="Content Placeholder 7">
            <a:extLst>
              <a:ext uri="{FF2B5EF4-FFF2-40B4-BE49-F238E27FC236}">
                <a16:creationId xmlns:a16="http://schemas.microsoft.com/office/drawing/2014/main" id="{8447D31C-25F1-F986-3D98-33CB518C3BAE}"/>
              </a:ext>
            </a:extLst>
          </p:cNvPr>
          <p:cNvSpPr>
            <a:spLocks noGrp="1"/>
          </p:cNvSpPr>
          <p:nvPr>
            <p:ph idx="1"/>
          </p:nvPr>
        </p:nvSpPr>
        <p:spPr/>
        <p:txBody>
          <a:bodyPr>
            <a:normAutofit fontScale="92500" lnSpcReduction="20000"/>
          </a:bodyPr>
          <a:lstStyle/>
          <a:p>
            <a:pPr marL="36900" indent="0" algn="just">
              <a:buNone/>
            </a:pPr>
            <a:r>
              <a:rPr lang="en-US" sz="2400" b="1" i="0" dirty="0">
                <a:solidFill>
                  <a:schemeClr val="tx1"/>
                </a:solidFill>
                <a:effectLst/>
                <a:latin typeface="-apple-system"/>
              </a:rPr>
              <a:t>Contact Public Works Regarding:</a:t>
            </a:r>
          </a:p>
          <a:p>
            <a:pPr algn="just"/>
            <a:r>
              <a:rPr lang="en-US" sz="1800" b="1" dirty="0">
                <a:solidFill>
                  <a:srgbClr val="0070C0"/>
                </a:solidFill>
                <a:effectLst/>
                <a:latin typeface="-apple-system"/>
                <a:hlinkClick r:id="rId3">
                  <a:extLst>
                    <a:ext uri="{A12FA001-AC4F-418D-AE19-62706E023703}">
                      <ahyp:hlinkClr xmlns:ahyp="http://schemas.microsoft.com/office/drawing/2018/hyperlinkcolor" val="tx"/>
                    </a:ext>
                  </a:extLst>
                </a:hlinkClick>
              </a:rPr>
              <a:t>Regulatory and non-regulatory street sign maintenance and repair</a:t>
            </a:r>
          </a:p>
          <a:p>
            <a:pPr algn="just"/>
            <a:r>
              <a:rPr lang="en-US" sz="1800" b="1" dirty="0">
                <a:solidFill>
                  <a:srgbClr val="0070C0"/>
                </a:solidFill>
                <a:effectLst/>
                <a:latin typeface="-apple-system"/>
                <a:hlinkClick r:id="rId3">
                  <a:extLst>
                    <a:ext uri="{A12FA001-AC4F-418D-AE19-62706E023703}">
                      <ahyp:hlinkClr xmlns:ahyp="http://schemas.microsoft.com/office/drawing/2018/hyperlinkcolor" val="tx"/>
                    </a:ext>
                  </a:extLst>
                </a:hlinkClick>
              </a:rPr>
              <a:t>Potholes and street repairs</a:t>
            </a:r>
          </a:p>
          <a:p>
            <a:pPr algn="just"/>
            <a:r>
              <a:rPr lang="en-US" sz="1800" b="1" dirty="0">
                <a:solidFill>
                  <a:srgbClr val="0070C0"/>
                </a:solidFill>
                <a:effectLst/>
                <a:latin typeface="-apple-system"/>
                <a:hlinkClick r:id="rId3">
                  <a:extLst>
                    <a:ext uri="{A12FA001-AC4F-418D-AE19-62706E023703}">
                      <ahyp:hlinkClr xmlns:ahyp="http://schemas.microsoft.com/office/drawing/2018/hyperlinkcolor" val="tx"/>
                    </a:ext>
                  </a:extLst>
                </a:hlinkClick>
              </a:rPr>
              <a:t>Lane markings and pedestrian barriers</a:t>
            </a:r>
            <a:endParaRPr lang="en-US" sz="1800" b="1" dirty="0">
              <a:solidFill>
                <a:srgbClr val="0070C0"/>
              </a:solidFill>
              <a:effectLst/>
              <a:latin typeface="-apple-system"/>
            </a:endParaRPr>
          </a:p>
          <a:p>
            <a:pPr algn="just"/>
            <a:r>
              <a:rPr lang="en-US" sz="1800" b="1" dirty="0">
                <a:solidFill>
                  <a:srgbClr val="0070C0"/>
                </a:solidFill>
                <a:effectLst/>
                <a:latin typeface="-apple-system"/>
                <a:hlinkClick r:id="rId4">
                  <a:extLst>
                    <a:ext uri="{A12FA001-AC4F-418D-AE19-62706E023703}">
                      <ahyp:hlinkClr xmlns:ahyp="http://schemas.microsoft.com/office/drawing/2018/hyperlinkcolor" val="tx"/>
                    </a:ext>
                  </a:extLst>
                </a:hlinkClick>
              </a:rPr>
              <a:t>Traffic signal light maintenance</a:t>
            </a:r>
          </a:p>
          <a:p>
            <a:pPr algn="just"/>
            <a:r>
              <a:rPr lang="en-US" sz="1800" b="1" dirty="0">
                <a:solidFill>
                  <a:srgbClr val="0070C0"/>
                </a:solidFill>
                <a:effectLst/>
                <a:latin typeface="-apple-system"/>
                <a:hlinkClick r:id="rId4">
                  <a:extLst>
                    <a:ext uri="{A12FA001-AC4F-418D-AE19-62706E023703}">
                      <ahyp:hlinkClr xmlns:ahyp="http://schemas.microsoft.com/office/drawing/2018/hyperlinkcolor" val="tx"/>
                    </a:ext>
                  </a:extLst>
                </a:hlinkClick>
              </a:rPr>
              <a:t>Storm siren maintenance</a:t>
            </a:r>
            <a:endParaRPr lang="en-US" sz="1800" b="1" dirty="0">
              <a:solidFill>
                <a:srgbClr val="0070C0"/>
              </a:solidFill>
              <a:effectLst/>
              <a:latin typeface="-apple-system"/>
            </a:endParaRPr>
          </a:p>
          <a:p>
            <a:pPr algn="just"/>
            <a:r>
              <a:rPr lang="en-US" sz="1800" b="1" dirty="0">
                <a:solidFill>
                  <a:srgbClr val="0070C0"/>
                </a:solidFill>
                <a:effectLst/>
                <a:latin typeface="-apple-system"/>
                <a:hlinkClick r:id="rId5">
                  <a:extLst>
                    <a:ext uri="{A12FA001-AC4F-418D-AE19-62706E023703}">
                      <ahyp:hlinkClr xmlns:ahyp="http://schemas.microsoft.com/office/drawing/2018/hyperlinkcolor" val="tx"/>
                    </a:ext>
                  </a:extLst>
                </a:hlinkClick>
              </a:rPr>
              <a:t>Questions regarding weekly residential refuse pick-up</a:t>
            </a:r>
          </a:p>
          <a:p>
            <a:pPr algn="just"/>
            <a:r>
              <a:rPr lang="en-US" sz="1800" b="1" dirty="0">
                <a:solidFill>
                  <a:srgbClr val="0070C0"/>
                </a:solidFill>
                <a:effectLst/>
                <a:latin typeface="-apple-system"/>
                <a:hlinkClick r:id="rId5">
                  <a:extLst>
                    <a:ext uri="{A12FA001-AC4F-418D-AE19-62706E023703}">
                      <ahyp:hlinkClr xmlns:ahyp="http://schemas.microsoft.com/office/drawing/2018/hyperlinkcolor" val="tx"/>
                    </a:ext>
                  </a:extLst>
                </a:hlinkClick>
              </a:rPr>
              <a:t>Questions regarding monthly bulky waste pick-up</a:t>
            </a:r>
            <a:endParaRPr lang="en-US" sz="1800" b="1" dirty="0">
              <a:solidFill>
                <a:srgbClr val="0070C0"/>
              </a:solidFill>
              <a:effectLst/>
              <a:latin typeface="-apple-system"/>
              <a:hlinkClick r:id="rId6">
                <a:extLst>
                  <a:ext uri="{A12FA001-AC4F-418D-AE19-62706E023703}">
                    <ahyp:hlinkClr xmlns:ahyp="http://schemas.microsoft.com/office/drawing/2018/hyperlinkcolor" val="tx"/>
                  </a:ext>
                </a:extLst>
              </a:hlinkClick>
            </a:endParaRPr>
          </a:p>
          <a:p>
            <a:pPr algn="just"/>
            <a:r>
              <a:rPr lang="en-US" sz="1800" b="1" dirty="0">
                <a:solidFill>
                  <a:srgbClr val="0070C0"/>
                </a:solidFill>
                <a:effectLst/>
                <a:latin typeface="-apple-system"/>
                <a:hlinkClick r:id="rId7">
                  <a:extLst>
                    <a:ext uri="{A12FA001-AC4F-418D-AE19-62706E023703}">
                      <ahyp:hlinkClr xmlns:ahyp="http://schemas.microsoft.com/office/drawing/2018/hyperlinkcolor" val="tx"/>
                    </a:ext>
                  </a:extLst>
                </a:hlinkClick>
              </a:rPr>
              <a:t>Questions regarding Landfill procedures – what items can be taken to the landfill, fees, etc.. </a:t>
            </a:r>
            <a:endParaRPr lang="en-US" sz="1800" b="1" dirty="0">
              <a:solidFill>
                <a:srgbClr val="0070C0"/>
              </a:solidFill>
              <a:effectLst/>
              <a:latin typeface="-apple-system"/>
              <a:hlinkClick r:id="rId6">
                <a:extLst>
                  <a:ext uri="{A12FA001-AC4F-418D-AE19-62706E023703}">
                    <ahyp:hlinkClr xmlns:ahyp="http://schemas.microsoft.com/office/drawing/2018/hyperlinkcolor" val="tx"/>
                  </a:ext>
                </a:extLst>
              </a:hlinkClick>
            </a:endParaRPr>
          </a:p>
          <a:p>
            <a:pPr algn="just"/>
            <a:r>
              <a:rPr lang="en-US" sz="1800" b="1" dirty="0">
                <a:solidFill>
                  <a:srgbClr val="0070C0"/>
                </a:solidFill>
                <a:effectLst/>
                <a:latin typeface="-apple-system"/>
                <a:hlinkClick r:id="rId5">
                  <a:extLst>
                    <a:ext uri="{A12FA001-AC4F-418D-AE19-62706E023703}">
                      <ahyp:hlinkClr xmlns:ahyp="http://schemas.microsoft.com/office/drawing/2018/hyperlinkcolor" val="tx"/>
                    </a:ext>
                  </a:extLst>
                </a:hlinkClick>
              </a:rPr>
              <a:t>Missed residential refuse or bulky waste pick-up</a:t>
            </a:r>
            <a:endParaRPr lang="en-US" sz="1800" b="1" dirty="0">
              <a:solidFill>
                <a:srgbClr val="0070C0"/>
              </a:solidFill>
              <a:effectLst/>
              <a:latin typeface="-apple-system"/>
            </a:endParaRPr>
          </a:p>
          <a:p>
            <a:pPr algn="just"/>
            <a:r>
              <a:rPr lang="en-US" sz="1800" b="1" dirty="0">
                <a:solidFill>
                  <a:srgbClr val="0070C0"/>
                </a:solidFill>
                <a:effectLst/>
                <a:latin typeface="-apple-system"/>
                <a:hlinkClick r:id="rId8">
                  <a:extLst>
                    <a:ext uri="{A12FA001-AC4F-418D-AE19-62706E023703}">
                      <ahyp:hlinkClr xmlns:ahyp="http://schemas.microsoft.com/office/drawing/2018/hyperlinkcolor" val="tx"/>
                    </a:ext>
                  </a:extLst>
                </a:hlinkClick>
              </a:rPr>
              <a:t>Issues with public drainage systems and public rights-of-way</a:t>
            </a:r>
          </a:p>
          <a:p>
            <a:pPr algn="just"/>
            <a:r>
              <a:rPr lang="en-US" sz="1800" b="1" dirty="0">
                <a:solidFill>
                  <a:srgbClr val="0070C0"/>
                </a:solidFill>
                <a:effectLst/>
                <a:latin typeface="-apple-system"/>
                <a:hlinkClick r:id="rId8">
                  <a:extLst>
                    <a:ext uri="{A12FA001-AC4F-418D-AE19-62706E023703}">
                      <ahyp:hlinkClr xmlns:ahyp="http://schemas.microsoft.com/office/drawing/2018/hyperlinkcolor" val="tx"/>
                    </a:ext>
                  </a:extLst>
                </a:hlinkClick>
              </a:rPr>
              <a:t>Vector (mosquito) control education </a:t>
            </a:r>
            <a:endParaRPr lang="en-US" sz="1800" b="1" dirty="0">
              <a:solidFill>
                <a:srgbClr val="0070C0"/>
              </a:solidFill>
              <a:effectLst/>
              <a:latin typeface="-apple-system"/>
            </a:endParaRPr>
          </a:p>
          <a:p>
            <a:endParaRPr lang="en-US" sz="1600" b="1" dirty="0">
              <a:solidFill>
                <a:schemeClr val="tx1"/>
              </a:solidFill>
              <a:effectLst/>
              <a:latin typeface="-apple-system"/>
            </a:endParaRPr>
          </a:p>
          <a:p>
            <a:endParaRPr lang="en-US" sz="1600" b="1" dirty="0">
              <a:solidFill>
                <a:schemeClr val="tx1"/>
              </a:solidFill>
              <a:effectLst/>
              <a:latin typeface="-apple-system"/>
            </a:endParaRPr>
          </a:p>
        </p:txBody>
      </p:sp>
      <p:sp>
        <p:nvSpPr>
          <p:cNvPr id="9" name="Text Placeholder 8">
            <a:extLst>
              <a:ext uri="{FF2B5EF4-FFF2-40B4-BE49-F238E27FC236}">
                <a16:creationId xmlns:a16="http://schemas.microsoft.com/office/drawing/2014/main" id="{FA9B2332-A7B5-9751-0F2C-BA03687F0AE3}"/>
              </a:ext>
            </a:extLst>
          </p:cNvPr>
          <p:cNvSpPr>
            <a:spLocks noGrp="1"/>
          </p:cNvSpPr>
          <p:nvPr>
            <p:ph type="body" sz="half" idx="2"/>
          </p:nvPr>
        </p:nvSpPr>
        <p:spPr>
          <a:xfrm>
            <a:off x="1293811" y="3031064"/>
            <a:ext cx="3718455" cy="3031407"/>
          </a:xfrm>
        </p:spPr>
        <p:txBody>
          <a:bodyPr>
            <a:normAutofit fontScale="55000" lnSpcReduction="20000"/>
          </a:bodyPr>
          <a:lstStyle/>
          <a:p>
            <a:r>
              <a:rPr lang="en-US" sz="2900" b="1" i="0" u="sng" dirty="0">
                <a:solidFill>
                  <a:schemeClr val="tx1"/>
                </a:solidFill>
                <a:effectLst/>
                <a:latin typeface="-apple-system"/>
              </a:rPr>
              <a:t>Divisions</a:t>
            </a:r>
          </a:p>
          <a:p>
            <a:pPr marL="285750" indent="-285750" algn="just">
              <a:buFont typeface="Arial" panose="020B0604020202020204" pitchFamily="34" charset="0"/>
              <a:buChar char="•"/>
            </a:pPr>
            <a:r>
              <a:rPr lang="en-US" sz="2700" b="1" dirty="0">
                <a:solidFill>
                  <a:schemeClr val="tx1"/>
                </a:solidFill>
                <a:effectLst/>
                <a:latin typeface="-apple-system"/>
              </a:rPr>
              <a:t>Streets &amp; Traffic Control - 580-581-3427</a:t>
            </a:r>
          </a:p>
          <a:p>
            <a:pPr marL="285750" indent="-285750" algn="just">
              <a:buFont typeface="Arial" panose="020B0604020202020204" pitchFamily="34" charset="0"/>
              <a:buChar char="•"/>
            </a:pPr>
            <a:r>
              <a:rPr lang="en-US" sz="2700" b="1" dirty="0">
                <a:solidFill>
                  <a:schemeClr val="tx1"/>
                </a:solidFill>
                <a:effectLst/>
                <a:latin typeface="-apple-system"/>
              </a:rPr>
              <a:t>Solid Waste Collection - 580-581-3428</a:t>
            </a:r>
          </a:p>
          <a:p>
            <a:pPr marL="285750" indent="-285750" algn="just">
              <a:buFont typeface="Arial" panose="020B0604020202020204" pitchFamily="34" charset="0"/>
              <a:buChar char="•"/>
            </a:pPr>
            <a:r>
              <a:rPr lang="en-US" sz="2700" b="1" dirty="0">
                <a:solidFill>
                  <a:schemeClr val="tx1"/>
                </a:solidFill>
                <a:effectLst/>
                <a:latin typeface="-apple-system"/>
              </a:rPr>
              <a:t>City of Lawton Landfill - 580-581-3468</a:t>
            </a:r>
          </a:p>
          <a:p>
            <a:pPr marL="285750" indent="-285750" algn="just">
              <a:buFont typeface="Arial" panose="020B0604020202020204" pitchFamily="34" charset="0"/>
              <a:buChar char="•"/>
            </a:pPr>
            <a:r>
              <a:rPr lang="en-US" sz="2700" b="1" dirty="0">
                <a:solidFill>
                  <a:schemeClr val="tx1"/>
                </a:solidFill>
                <a:effectLst/>
                <a:latin typeface="-apple-system"/>
              </a:rPr>
              <a:t>Drainage Maintenance - 580-581-3424</a:t>
            </a:r>
          </a:p>
          <a:p>
            <a:pPr marL="285750" indent="-285750" algn="just">
              <a:buFont typeface="Arial" panose="020B0604020202020204" pitchFamily="34" charset="0"/>
              <a:buChar char="•"/>
            </a:pPr>
            <a:r>
              <a:rPr lang="en-US" sz="2700" b="1" dirty="0">
                <a:solidFill>
                  <a:schemeClr val="tx1"/>
                </a:solidFill>
                <a:effectLst/>
                <a:latin typeface="-apple-system"/>
              </a:rPr>
              <a:t>Stormwater Management -580-581-3478</a:t>
            </a:r>
          </a:p>
          <a:p>
            <a:pPr marL="285750" indent="-285750" algn="just">
              <a:buFont typeface="Arial" panose="020B0604020202020204" pitchFamily="34" charset="0"/>
              <a:buChar char="•"/>
            </a:pPr>
            <a:r>
              <a:rPr lang="en-US" sz="2700" b="1" dirty="0">
                <a:solidFill>
                  <a:schemeClr val="tx1"/>
                </a:solidFill>
                <a:effectLst/>
                <a:latin typeface="-apple-system"/>
              </a:rPr>
              <a:t>Electronic Maintenance - 580-581-3418</a:t>
            </a:r>
          </a:p>
          <a:p>
            <a:pPr marL="285750" indent="-285750" algn="just">
              <a:buFont typeface="Arial" panose="020B0604020202020204" pitchFamily="34" charset="0"/>
              <a:buChar char="•"/>
            </a:pPr>
            <a:r>
              <a:rPr lang="en-US" sz="2700" b="1" dirty="0">
                <a:solidFill>
                  <a:schemeClr val="tx1"/>
                </a:solidFill>
                <a:effectLst/>
                <a:latin typeface="-apple-system"/>
              </a:rPr>
              <a:t>Equipment Maintenance - 580-581-3415</a:t>
            </a:r>
          </a:p>
          <a:p>
            <a:pPr marL="285750" indent="-285750" algn="l">
              <a:buFont typeface="Arial" panose="020B0604020202020204" pitchFamily="34" charset="0"/>
              <a:buChar char="•"/>
            </a:pPr>
            <a:endParaRPr lang="en-US" b="1" dirty="0">
              <a:solidFill>
                <a:srgbClr val="FFFFFF"/>
              </a:solidFill>
              <a:effectLst/>
              <a:latin typeface="-apple-system"/>
            </a:endParaRPr>
          </a:p>
          <a:p>
            <a:pPr marL="285750" indent="-285750">
              <a:buFont typeface="Arial" panose="020B0604020202020204" pitchFamily="34" charset="0"/>
              <a:buChar char="•"/>
            </a:pPr>
            <a:endParaRPr lang="en-US" b="1" dirty="0">
              <a:solidFill>
                <a:srgbClr val="FFFFFF"/>
              </a:solidFill>
              <a:effectLst/>
              <a:latin typeface="-apple-system"/>
            </a:endParaRPr>
          </a:p>
          <a:p>
            <a:pPr marL="285750" indent="-285750">
              <a:buFont typeface="Arial" panose="020B0604020202020204" pitchFamily="34" charset="0"/>
              <a:buChar char="•"/>
            </a:pPr>
            <a:endParaRPr lang="en-US" b="1" dirty="0">
              <a:solidFill>
                <a:srgbClr val="FFFFFF"/>
              </a:solidFill>
              <a:effectLst/>
              <a:latin typeface="-apple-system"/>
            </a:endParaRPr>
          </a:p>
          <a:p>
            <a:pPr marL="285750" indent="-285750">
              <a:buFont typeface="Arial" panose="020B0604020202020204" pitchFamily="34" charset="0"/>
              <a:buChar char="•"/>
            </a:pPr>
            <a:endParaRPr lang="en-US" sz="1400" b="1" dirty="0">
              <a:solidFill>
                <a:schemeClr val="tx1"/>
              </a:solidFill>
              <a:effectLst/>
              <a:latin typeface="-apple-system"/>
            </a:endParaRPr>
          </a:p>
          <a:p>
            <a:pPr marL="285750" indent="-285750">
              <a:buFont typeface="Arial" panose="020B0604020202020204" pitchFamily="34" charset="0"/>
              <a:buChar char="•"/>
            </a:pPr>
            <a:endParaRPr lang="en-US" b="1" dirty="0">
              <a:solidFill>
                <a:srgbClr val="FFFFFF"/>
              </a:solidFill>
              <a:effectLst/>
              <a:latin typeface="-apple-system"/>
            </a:endParaRP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559474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E1EDA96F-4B3B-9941-7EC0-26BBCD4C96F4}"/>
              </a:ext>
            </a:extLst>
          </p:cNvPr>
          <p:cNvPicPr>
            <a:picLocks noChangeAspect="1"/>
          </p:cNvPicPr>
          <p:nvPr/>
        </p:nvPicPr>
        <p:blipFill>
          <a:blip r:embed="rId2">
            <a:alphaModFix amt="20000"/>
          </a:blip>
          <a:stretch>
            <a:fillRect/>
          </a:stretch>
        </p:blipFill>
        <p:spPr>
          <a:xfrm>
            <a:off x="1060704" y="777240"/>
            <a:ext cx="9989906" cy="5321808"/>
          </a:xfrm>
          <a:prstGeom prst="rect">
            <a:avLst/>
          </a:prstGeom>
        </p:spPr>
      </p:pic>
      <p:sp>
        <p:nvSpPr>
          <p:cNvPr id="5" name="Title 4">
            <a:extLst>
              <a:ext uri="{FF2B5EF4-FFF2-40B4-BE49-F238E27FC236}">
                <a16:creationId xmlns:a16="http://schemas.microsoft.com/office/drawing/2014/main" id="{DA0EDB97-9DFC-AA36-D43F-AC2549E93940}"/>
              </a:ext>
            </a:extLst>
          </p:cNvPr>
          <p:cNvSpPr>
            <a:spLocks noGrp="1"/>
          </p:cNvSpPr>
          <p:nvPr>
            <p:ph type="title"/>
          </p:nvPr>
        </p:nvSpPr>
        <p:spPr>
          <a:xfrm>
            <a:off x="1141390" y="1933618"/>
            <a:ext cx="3925740" cy="935736"/>
          </a:xfrm>
        </p:spPr>
        <p:txBody>
          <a:bodyPr>
            <a:normAutofit fontScale="90000"/>
          </a:bodyPr>
          <a:lstStyle/>
          <a:p>
            <a:r>
              <a:rPr lang="en-US" sz="5300" b="1" dirty="0">
                <a:solidFill>
                  <a:schemeClr val="tx1"/>
                </a:solidFill>
                <a:effectLst/>
                <a:latin typeface="-apple-system"/>
              </a:rPr>
              <a:t>Public Utilities</a:t>
            </a:r>
            <a:br>
              <a:rPr lang="en-US" sz="3600" b="1" dirty="0">
                <a:solidFill>
                  <a:schemeClr val="tx1"/>
                </a:solidFill>
                <a:effectLst/>
                <a:latin typeface="-apple-system"/>
              </a:rPr>
            </a:br>
            <a:r>
              <a:rPr lang="en-US" sz="2700" b="1" dirty="0">
                <a:solidFill>
                  <a:schemeClr val="tx1"/>
                </a:solidFill>
                <a:effectLst/>
                <a:latin typeface="-apple-system"/>
              </a:rPr>
              <a:t>Director: Rusty Whisenhunt</a:t>
            </a:r>
          </a:p>
        </p:txBody>
      </p:sp>
      <p:sp>
        <p:nvSpPr>
          <p:cNvPr id="6" name="Content Placeholder 5">
            <a:extLst>
              <a:ext uri="{FF2B5EF4-FFF2-40B4-BE49-F238E27FC236}">
                <a16:creationId xmlns:a16="http://schemas.microsoft.com/office/drawing/2014/main" id="{F10EE4E0-A5C6-7420-E7DC-D4F0477E7332}"/>
              </a:ext>
            </a:extLst>
          </p:cNvPr>
          <p:cNvSpPr>
            <a:spLocks noGrp="1"/>
          </p:cNvSpPr>
          <p:nvPr>
            <p:ph idx="1"/>
          </p:nvPr>
        </p:nvSpPr>
        <p:spPr/>
        <p:txBody>
          <a:bodyPr/>
          <a:lstStyle/>
          <a:p>
            <a:pPr marL="36900" indent="0">
              <a:buNone/>
            </a:pPr>
            <a:r>
              <a:rPr lang="en-US" sz="2400" b="1" i="0" dirty="0">
                <a:solidFill>
                  <a:schemeClr val="tx1"/>
                </a:solidFill>
                <a:effectLst/>
                <a:latin typeface="-apple-system"/>
              </a:rPr>
              <a:t>Contact Public Utilities Regarding:</a:t>
            </a:r>
          </a:p>
          <a:p>
            <a:pPr algn="just"/>
            <a:r>
              <a:rPr lang="en-US" sz="1800" b="1" dirty="0">
                <a:solidFill>
                  <a:srgbClr val="0070C0"/>
                </a:solidFill>
                <a:effectLst/>
                <a:latin typeface="-apple-system"/>
                <a:hlinkClick r:id="rId3">
                  <a:extLst>
                    <a:ext uri="{A12FA001-AC4F-418D-AE19-62706E023703}">
                      <ahyp:hlinkClr xmlns:ahyp="http://schemas.microsoft.com/office/drawing/2018/hyperlinkcolor" val="tx"/>
                    </a:ext>
                  </a:extLst>
                </a:hlinkClick>
              </a:rPr>
              <a:t>Broken water mains and lines</a:t>
            </a:r>
          </a:p>
          <a:p>
            <a:pPr algn="just"/>
            <a:r>
              <a:rPr lang="en-US" sz="1800" b="1" dirty="0">
                <a:solidFill>
                  <a:srgbClr val="0070C0"/>
                </a:solidFill>
                <a:effectLst/>
                <a:latin typeface="-apple-system"/>
                <a:hlinkClick r:id="rId3">
                  <a:extLst>
                    <a:ext uri="{A12FA001-AC4F-418D-AE19-62706E023703}">
                      <ahyp:hlinkClr xmlns:ahyp="http://schemas.microsoft.com/office/drawing/2018/hyperlinkcolor" val="tx"/>
                    </a:ext>
                  </a:extLst>
                </a:hlinkClick>
              </a:rPr>
              <a:t>Leaking water in City maintained areas</a:t>
            </a:r>
          </a:p>
          <a:p>
            <a:pPr algn="just"/>
            <a:r>
              <a:rPr lang="en-US" sz="1800" b="1" dirty="0">
                <a:solidFill>
                  <a:srgbClr val="0070C0"/>
                </a:solidFill>
                <a:effectLst/>
                <a:latin typeface="-apple-system"/>
                <a:hlinkClick r:id="rId3">
                  <a:extLst>
                    <a:ext uri="{A12FA001-AC4F-418D-AE19-62706E023703}">
                      <ahyp:hlinkClr xmlns:ahyp="http://schemas.microsoft.com/office/drawing/2018/hyperlinkcolor" val="tx"/>
                    </a:ext>
                  </a:extLst>
                </a:hlinkClick>
              </a:rPr>
              <a:t>Water outages not related to water bill payment</a:t>
            </a:r>
          </a:p>
          <a:p>
            <a:pPr algn="just"/>
            <a:r>
              <a:rPr lang="en-US" sz="1800" b="1" dirty="0">
                <a:solidFill>
                  <a:srgbClr val="0070C0"/>
                </a:solidFill>
                <a:effectLst/>
                <a:latin typeface="-apple-system"/>
                <a:hlinkClick r:id="rId3">
                  <a:extLst>
                    <a:ext uri="{A12FA001-AC4F-418D-AE19-62706E023703}">
                      <ahyp:hlinkClr xmlns:ahyp="http://schemas.microsoft.com/office/drawing/2018/hyperlinkcolor" val="tx"/>
                    </a:ext>
                  </a:extLst>
                </a:hlinkClick>
              </a:rPr>
              <a:t>Repair and maintenance on water mains, lines, and valves</a:t>
            </a:r>
            <a:endParaRPr lang="en-US" sz="1800" b="1" dirty="0">
              <a:solidFill>
                <a:srgbClr val="0070C0"/>
              </a:solidFill>
              <a:effectLst/>
              <a:latin typeface="-apple-system"/>
            </a:endParaRPr>
          </a:p>
          <a:p>
            <a:pPr algn="just"/>
            <a:r>
              <a:rPr lang="en-US" sz="1800" b="1" dirty="0">
                <a:solidFill>
                  <a:srgbClr val="0070C0"/>
                </a:solidFill>
                <a:effectLst/>
                <a:latin typeface="-apple-system"/>
                <a:hlinkClick r:id="rId4">
                  <a:extLst>
                    <a:ext uri="{A12FA001-AC4F-418D-AE19-62706E023703}">
                      <ahyp:hlinkClr xmlns:ahyp="http://schemas.microsoft.com/office/drawing/2018/hyperlinkcolor" val="tx"/>
                    </a:ext>
                  </a:extLst>
                </a:hlinkClick>
              </a:rPr>
              <a:t>Issues with citizen’s water meters</a:t>
            </a:r>
            <a:endParaRPr lang="en-US" sz="1800" b="1" dirty="0">
              <a:solidFill>
                <a:srgbClr val="0070C0"/>
              </a:solidFill>
              <a:effectLst/>
              <a:latin typeface="-apple-system"/>
            </a:endParaRPr>
          </a:p>
          <a:p>
            <a:pPr algn="just"/>
            <a:r>
              <a:rPr lang="en-US" sz="1800" b="1" dirty="0">
                <a:solidFill>
                  <a:srgbClr val="0070C0"/>
                </a:solidFill>
                <a:effectLst/>
                <a:latin typeface="-apple-system"/>
                <a:hlinkClick r:id="rId5">
                  <a:extLst>
                    <a:ext uri="{A12FA001-AC4F-418D-AE19-62706E023703}">
                      <ahyp:hlinkClr xmlns:ahyp="http://schemas.microsoft.com/office/drawing/2018/hyperlinkcolor" val="tx"/>
                    </a:ext>
                  </a:extLst>
                </a:hlinkClick>
              </a:rPr>
              <a:t>Repairs and replacements for sewer lines</a:t>
            </a:r>
            <a:endParaRPr lang="en-US" sz="1800" b="1" dirty="0">
              <a:solidFill>
                <a:srgbClr val="0070C0"/>
              </a:solidFill>
              <a:effectLst/>
              <a:latin typeface="-apple-system"/>
            </a:endParaRPr>
          </a:p>
          <a:p>
            <a:endParaRPr lang="en-US" sz="1800" b="1" dirty="0">
              <a:solidFill>
                <a:schemeClr val="tx1"/>
              </a:solidFill>
              <a:effectLst/>
              <a:latin typeface="-apple-system"/>
            </a:endParaRPr>
          </a:p>
          <a:p>
            <a:endParaRPr lang="en-US" sz="1800" b="1" dirty="0">
              <a:solidFill>
                <a:schemeClr val="tx1"/>
              </a:solidFill>
              <a:effectLst/>
              <a:latin typeface="-apple-system"/>
            </a:endParaRPr>
          </a:p>
          <a:p>
            <a:endParaRPr lang="en-US" sz="1800" b="1" dirty="0">
              <a:solidFill>
                <a:schemeClr val="tx1"/>
              </a:solidFill>
              <a:effectLst/>
              <a:latin typeface="-apple-system"/>
            </a:endParaRPr>
          </a:p>
          <a:p>
            <a:endParaRPr lang="en-US" sz="1800" b="1" dirty="0">
              <a:solidFill>
                <a:schemeClr val="tx1"/>
              </a:solidFill>
              <a:effectLst/>
              <a:latin typeface="-apple-system"/>
            </a:endParaRPr>
          </a:p>
        </p:txBody>
      </p:sp>
      <p:sp>
        <p:nvSpPr>
          <p:cNvPr id="7" name="Text Placeholder 6">
            <a:extLst>
              <a:ext uri="{FF2B5EF4-FFF2-40B4-BE49-F238E27FC236}">
                <a16:creationId xmlns:a16="http://schemas.microsoft.com/office/drawing/2014/main" id="{9FEB74CA-D40E-CBF5-1B35-BEAA187D7B1E}"/>
              </a:ext>
            </a:extLst>
          </p:cNvPr>
          <p:cNvSpPr>
            <a:spLocks noGrp="1"/>
          </p:cNvSpPr>
          <p:nvPr>
            <p:ph type="body" sz="half" idx="2"/>
          </p:nvPr>
        </p:nvSpPr>
        <p:spPr>
          <a:xfrm>
            <a:off x="1293811" y="3031064"/>
            <a:ext cx="3718455" cy="2985688"/>
          </a:xfrm>
        </p:spPr>
        <p:txBody>
          <a:bodyPr>
            <a:normAutofit fontScale="62500" lnSpcReduction="20000"/>
          </a:bodyPr>
          <a:lstStyle/>
          <a:p>
            <a:r>
              <a:rPr lang="en-US" sz="2800" b="1" u="sng" dirty="0">
                <a:solidFill>
                  <a:schemeClr val="tx1"/>
                </a:solidFill>
                <a:effectLst/>
                <a:latin typeface="-apple-system"/>
              </a:rPr>
              <a:t>Divisions</a:t>
            </a:r>
          </a:p>
          <a:p>
            <a:pPr marL="457200" indent="-457200" algn="l">
              <a:buFont typeface="Arial" panose="020B0604020202020204" pitchFamily="34" charset="0"/>
              <a:buChar char="•"/>
            </a:pPr>
            <a:r>
              <a:rPr lang="en-US" sz="1900" b="1" dirty="0">
                <a:solidFill>
                  <a:schemeClr val="tx1"/>
                </a:solidFill>
                <a:effectLst/>
                <a:latin typeface="-apple-system"/>
              </a:rPr>
              <a:t>Water Distribution - 580-581-3456</a:t>
            </a:r>
          </a:p>
          <a:p>
            <a:pPr marL="457200" indent="-457200" algn="l">
              <a:buFont typeface="Arial" panose="020B0604020202020204" pitchFamily="34" charset="0"/>
              <a:buChar char="•"/>
            </a:pPr>
            <a:r>
              <a:rPr lang="en-US" sz="1900" b="1" dirty="0">
                <a:solidFill>
                  <a:schemeClr val="tx1"/>
                </a:solidFill>
                <a:effectLst/>
                <a:latin typeface="-apple-system"/>
              </a:rPr>
              <a:t>Sewer System Technical - 580-581-3324</a:t>
            </a:r>
          </a:p>
          <a:p>
            <a:pPr marL="457200" indent="-457200" algn="l">
              <a:buFont typeface="Arial" panose="020B0604020202020204" pitchFamily="34" charset="0"/>
              <a:buChar char="•"/>
            </a:pPr>
            <a:r>
              <a:rPr lang="en-US" sz="1900" b="1" dirty="0">
                <a:solidFill>
                  <a:schemeClr val="tx1"/>
                </a:solidFill>
                <a:effectLst/>
                <a:latin typeface="-apple-system"/>
              </a:rPr>
              <a:t>Sewer System Construction - 580-581-3405</a:t>
            </a:r>
          </a:p>
          <a:p>
            <a:pPr marL="457200" indent="-457200" algn="l">
              <a:buFont typeface="Arial" panose="020B0604020202020204" pitchFamily="34" charset="0"/>
              <a:buChar char="•"/>
            </a:pPr>
            <a:r>
              <a:rPr lang="en-US" sz="1900" b="1" dirty="0">
                <a:solidFill>
                  <a:schemeClr val="tx1"/>
                </a:solidFill>
                <a:effectLst/>
                <a:latin typeface="-apple-system"/>
              </a:rPr>
              <a:t>Wastewater Maintenance -580-581-3422 </a:t>
            </a:r>
          </a:p>
          <a:p>
            <a:pPr marL="457200" indent="-457200" algn="l">
              <a:buFont typeface="Arial" panose="020B0604020202020204" pitchFamily="34" charset="0"/>
              <a:buChar char="•"/>
            </a:pPr>
            <a:r>
              <a:rPr lang="en-US" sz="1900" b="1" dirty="0">
                <a:solidFill>
                  <a:schemeClr val="tx1"/>
                </a:solidFill>
                <a:effectLst/>
                <a:latin typeface="-apple-system"/>
              </a:rPr>
              <a:t>Wastewater Collection - 580-581-3422</a:t>
            </a:r>
          </a:p>
          <a:p>
            <a:pPr marL="457200" indent="-457200" algn="l">
              <a:buFont typeface="Arial" panose="020B0604020202020204" pitchFamily="34" charset="0"/>
              <a:buChar char="•"/>
            </a:pPr>
            <a:r>
              <a:rPr lang="en-US" sz="1900" b="1" dirty="0">
                <a:solidFill>
                  <a:schemeClr val="tx1"/>
                </a:solidFill>
                <a:effectLst/>
                <a:latin typeface="-apple-system"/>
              </a:rPr>
              <a:t>Southeast Water Treatment Plant - 580-581-3422</a:t>
            </a:r>
          </a:p>
          <a:p>
            <a:pPr marL="457200" indent="-457200" algn="l">
              <a:buFont typeface="Arial" panose="020B0604020202020204" pitchFamily="34" charset="0"/>
              <a:buChar char="•"/>
            </a:pPr>
            <a:r>
              <a:rPr lang="en-US" sz="1900" b="1" dirty="0">
                <a:solidFill>
                  <a:schemeClr val="tx1"/>
                </a:solidFill>
                <a:effectLst/>
                <a:latin typeface="-apple-system"/>
              </a:rPr>
              <a:t>Medicine Park Water Treatment Plant - 580-581-3422</a:t>
            </a:r>
          </a:p>
          <a:p>
            <a:pPr marL="457200" indent="-457200" algn="l">
              <a:buFont typeface="Arial" panose="020B0604020202020204" pitchFamily="34" charset="0"/>
              <a:buChar char="•"/>
            </a:pPr>
            <a:r>
              <a:rPr lang="en-US" sz="1900" b="1" dirty="0">
                <a:solidFill>
                  <a:schemeClr val="tx1"/>
                </a:solidFill>
                <a:effectLst/>
                <a:latin typeface="-apple-system"/>
              </a:rPr>
              <a:t>Wastewater Treatment Plant Divisions - 580-581-3422</a:t>
            </a:r>
          </a:p>
        </p:txBody>
      </p:sp>
    </p:spTree>
    <p:extLst>
      <p:ext uri="{BB962C8B-B14F-4D97-AF65-F5344CB8AC3E}">
        <p14:creationId xmlns:p14="http://schemas.microsoft.com/office/powerpoint/2010/main" val="2463687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48FE1007-0ADD-C3DF-3317-E0AA43EC4C2A}"/>
              </a:ext>
            </a:extLst>
          </p:cNvPr>
          <p:cNvPicPr>
            <a:picLocks noChangeAspect="1"/>
          </p:cNvPicPr>
          <p:nvPr/>
        </p:nvPicPr>
        <p:blipFill>
          <a:blip r:embed="rId2">
            <a:alphaModFix amt="20000"/>
          </a:blip>
          <a:stretch>
            <a:fillRect/>
          </a:stretch>
        </p:blipFill>
        <p:spPr>
          <a:xfrm>
            <a:off x="1060704" y="777240"/>
            <a:ext cx="9989906" cy="5321808"/>
          </a:xfrm>
          <a:prstGeom prst="rect">
            <a:avLst/>
          </a:prstGeom>
        </p:spPr>
      </p:pic>
      <p:sp>
        <p:nvSpPr>
          <p:cNvPr id="2" name="Title 1">
            <a:extLst>
              <a:ext uri="{FF2B5EF4-FFF2-40B4-BE49-F238E27FC236}">
                <a16:creationId xmlns:a16="http://schemas.microsoft.com/office/drawing/2014/main" id="{F3846486-6942-1003-EE7E-5DBFA264E647}"/>
              </a:ext>
            </a:extLst>
          </p:cNvPr>
          <p:cNvSpPr>
            <a:spLocks noGrp="1"/>
          </p:cNvSpPr>
          <p:nvPr>
            <p:ph type="title"/>
          </p:nvPr>
        </p:nvSpPr>
        <p:spPr>
          <a:xfrm>
            <a:off x="956996" y="1734312"/>
            <a:ext cx="4392084" cy="1136904"/>
          </a:xfrm>
        </p:spPr>
        <p:txBody>
          <a:bodyPr>
            <a:noAutofit/>
          </a:bodyPr>
          <a:lstStyle/>
          <a:p>
            <a:r>
              <a:rPr lang="en-US" sz="4800" b="1" dirty="0">
                <a:solidFill>
                  <a:schemeClr val="tx1"/>
                </a:solidFill>
                <a:effectLst/>
                <a:latin typeface="-apple-system"/>
              </a:rPr>
              <a:t>Finance</a:t>
            </a:r>
            <a:br>
              <a:rPr lang="en-US" sz="4800" b="1" dirty="0">
                <a:solidFill>
                  <a:schemeClr val="tx1"/>
                </a:solidFill>
                <a:effectLst/>
                <a:latin typeface="-apple-system"/>
              </a:rPr>
            </a:br>
            <a:r>
              <a:rPr lang="en-US" sz="2800" b="1" dirty="0">
                <a:solidFill>
                  <a:schemeClr val="tx1"/>
                </a:solidFill>
                <a:effectLst/>
                <a:latin typeface="-apple-system"/>
              </a:rPr>
              <a:t>Director: Rebecca Johnson</a:t>
            </a:r>
          </a:p>
        </p:txBody>
      </p:sp>
      <p:sp>
        <p:nvSpPr>
          <p:cNvPr id="3" name="Content Placeholder 2">
            <a:extLst>
              <a:ext uri="{FF2B5EF4-FFF2-40B4-BE49-F238E27FC236}">
                <a16:creationId xmlns:a16="http://schemas.microsoft.com/office/drawing/2014/main" id="{7E8B74D9-E89F-3C34-CA02-BC9AFB04559A}"/>
              </a:ext>
            </a:extLst>
          </p:cNvPr>
          <p:cNvSpPr>
            <a:spLocks noGrp="1"/>
          </p:cNvSpPr>
          <p:nvPr>
            <p:ph idx="1"/>
          </p:nvPr>
        </p:nvSpPr>
        <p:spPr>
          <a:xfrm>
            <a:off x="5418668" y="982131"/>
            <a:ext cx="5469466" cy="3544149"/>
          </a:xfrm>
        </p:spPr>
        <p:txBody>
          <a:bodyPr/>
          <a:lstStyle/>
          <a:p>
            <a:pPr marL="36900" indent="0">
              <a:buNone/>
            </a:pPr>
            <a:r>
              <a:rPr lang="en-US" sz="2400" b="1" dirty="0">
                <a:solidFill>
                  <a:schemeClr val="tx1"/>
                </a:solidFill>
                <a:effectLst/>
                <a:latin typeface="-apple-system"/>
              </a:rPr>
              <a:t>Contact Finance Regarding:</a:t>
            </a:r>
          </a:p>
          <a:p>
            <a:pPr algn="just"/>
            <a:r>
              <a:rPr lang="en-US" sz="2000" b="1" dirty="0">
                <a:solidFill>
                  <a:srgbClr val="0070C0"/>
                </a:solidFill>
                <a:effectLst/>
                <a:latin typeface="-apple-system"/>
                <a:hlinkClick r:id="rId3">
                  <a:extLst>
                    <a:ext uri="{A12FA001-AC4F-418D-AE19-62706E023703}">
                      <ahyp:hlinkClr xmlns:ahyp="http://schemas.microsoft.com/office/drawing/2018/hyperlinkcolor" val="tx"/>
                    </a:ext>
                  </a:extLst>
                </a:hlinkClick>
              </a:rPr>
              <a:t>Citizen issues with water bills – incorrect bill amount, trouble paying bill, no bill issued, bill was paid but water still was cut off. </a:t>
            </a:r>
          </a:p>
          <a:p>
            <a:pPr algn="just"/>
            <a:r>
              <a:rPr lang="en-US" sz="2000" b="1" dirty="0">
                <a:solidFill>
                  <a:srgbClr val="0070C0"/>
                </a:solidFill>
                <a:effectLst/>
                <a:latin typeface="-apple-system"/>
                <a:hlinkClick r:id="rId3">
                  <a:extLst>
                    <a:ext uri="{A12FA001-AC4F-418D-AE19-62706E023703}">
                      <ahyp:hlinkClr xmlns:ahyp="http://schemas.microsoft.com/office/drawing/2018/hyperlinkcolor" val="tx"/>
                    </a:ext>
                  </a:extLst>
                </a:hlinkClick>
              </a:rPr>
              <a:t>Trouble registering for auto pay for water bills</a:t>
            </a:r>
            <a:endParaRPr lang="en-US" sz="2000" b="1" dirty="0">
              <a:solidFill>
                <a:srgbClr val="0070C0"/>
              </a:solidFill>
              <a:effectLst/>
              <a:latin typeface="-apple-system"/>
            </a:endParaRPr>
          </a:p>
          <a:p>
            <a:pPr algn="just"/>
            <a:r>
              <a:rPr lang="en-US" sz="2000" b="1" dirty="0">
                <a:solidFill>
                  <a:srgbClr val="0070C0"/>
                </a:solidFill>
                <a:effectLst/>
                <a:latin typeface="-apple-system"/>
                <a:hlinkClick r:id="rId4">
                  <a:extLst>
                    <a:ext uri="{A12FA001-AC4F-418D-AE19-62706E023703}">
                      <ahyp:hlinkClr xmlns:ahyp="http://schemas.microsoft.com/office/drawing/2018/hyperlinkcolor" val="tx"/>
                    </a:ext>
                  </a:extLst>
                </a:hlinkClick>
              </a:rPr>
              <a:t>Questions regarding budgeting and audit procedures</a:t>
            </a:r>
            <a:endParaRPr lang="en-US" sz="2000" b="1" dirty="0">
              <a:solidFill>
                <a:srgbClr val="0070C0"/>
              </a:solidFill>
              <a:effectLst/>
              <a:latin typeface="-apple-system"/>
            </a:endParaRPr>
          </a:p>
          <a:p>
            <a:pPr marL="36900" indent="0">
              <a:buNone/>
            </a:pPr>
            <a:endParaRPr lang="en-US" dirty="0"/>
          </a:p>
        </p:txBody>
      </p:sp>
      <p:sp>
        <p:nvSpPr>
          <p:cNvPr id="4" name="Text Placeholder 3">
            <a:extLst>
              <a:ext uri="{FF2B5EF4-FFF2-40B4-BE49-F238E27FC236}">
                <a16:creationId xmlns:a16="http://schemas.microsoft.com/office/drawing/2014/main" id="{6355A1BE-71F4-9EC6-4B9F-7D83408BDE9A}"/>
              </a:ext>
            </a:extLst>
          </p:cNvPr>
          <p:cNvSpPr>
            <a:spLocks noGrp="1"/>
          </p:cNvSpPr>
          <p:nvPr>
            <p:ph type="body" sz="half" idx="2"/>
          </p:nvPr>
        </p:nvSpPr>
        <p:spPr/>
        <p:txBody>
          <a:bodyPr>
            <a:normAutofit/>
          </a:bodyPr>
          <a:lstStyle/>
          <a:p>
            <a:r>
              <a:rPr lang="en-US" sz="2400" b="1" u="sng" dirty="0">
                <a:solidFill>
                  <a:schemeClr val="tx1"/>
                </a:solidFill>
                <a:effectLst/>
                <a:latin typeface="-apple-system"/>
              </a:rPr>
              <a:t>Divisions</a:t>
            </a:r>
          </a:p>
          <a:p>
            <a:pPr marL="342900" indent="-342900" algn="just">
              <a:buFont typeface="Arial" panose="020B0604020202020204" pitchFamily="34" charset="0"/>
              <a:buChar char="•"/>
            </a:pPr>
            <a:r>
              <a:rPr lang="en-US" sz="1800" b="1" dirty="0">
                <a:solidFill>
                  <a:schemeClr val="tx1"/>
                </a:solidFill>
                <a:effectLst/>
                <a:latin typeface="-apple-system"/>
              </a:rPr>
              <a:t>Utility Services – 580-581-3308</a:t>
            </a:r>
          </a:p>
          <a:p>
            <a:pPr marL="342900" indent="-342900" algn="just">
              <a:buFont typeface="Arial" panose="020B0604020202020204" pitchFamily="34" charset="0"/>
              <a:buChar char="•"/>
            </a:pPr>
            <a:r>
              <a:rPr lang="en-US" sz="1800" b="1" dirty="0">
                <a:solidFill>
                  <a:schemeClr val="tx1"/>
                </a:solidFill>
                <a:effectLst/>
                <a:latin typeface="-apple-system"/>
              </a:rPr>
              <a:t>Finance Administration -580-581-3328</a:t>
            </a:r>
          </a:p>
          <a:p>
            <a:pPr marL="342900" indent="-342900" algn="just">
              <a:buFont typeface="Arial" panose="020B0604020202020204" pitchFamily="34" charset="0"/>
              <a:buChar char="•"/>
            </a:pPr>
            <a:r>
              <a:rPr lang="en-US" sz="1800" b="1" dirty="0">
                <a:solidFill>
                  <a:schemeClr val="tx1"/>
                </a:solidFill>
                <a:effectLst/>
                <a:latin typeface="-apple-system"/>
              </a:rPr>
              <a:t>Financial Services - 580-581-3328</a:t>
            </a:r>
          </a:p>
          <a:p>
            <a:pPr marL="342900" indent="-342900" algn="l">
              <a:buFont typeface="Arial" panose="020B0604020202020204" pitchFamily="34" charset="0"/>
              <a:buChar char="•"/>
            </a:pPr>
            <a:endParaRPr lang="en-US" sz="1800" b="1" dirty="0">
              <a:solidFill>
                <a:schemeClr val="tx1"/>
              </a:solidFill>
              <a:effectLst/>
              <a:latin typeface="-apple-system"/>
            </a:endParaRPr>
          </a:p>
          <a:p>
            <a:endParaRPr lang="en-US" sz="2400" u="sng" dirty="0">
              <a:solidFill>
                <a:schemeClr val="tx1"/>
              </a:solidFill>
              <a:effectLst/>
              <a:latin typeface="-apple-system"/>
            </a:endParaRPr>
          </a:p>
        </p:txBody>
      </p:sp>
    </p:spTree>
    <p:extLst>
      <p:ext uri="{BB962C8B-B14F-4D97-AF65-F5344CB8AC3E}">
        <p14:creationId xmlns:p14="http://schemas.microsoft.com/office/powerpoint/2010/main" val="3939262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3CC95C5A-58A9-F3F1-2A61-B637FCF52122}"/>
              </a:ext>
            </a:extLst>
          </p:cNvPr>
          <p:cNvPicPr>
            <a:picLocks noChangeAspect="1"/>
          </p:cNvPicPr>
          <p:nvPr/>
        </p:nvPicPr>
        <p:blipFill>
          <a:blip r:embed="rId2">
            <a:alphaModFix amt="20000"/>
          </a:blip>
          <a:stretch>
            <a:fillRect/>
          </a:stretch>
        </p:blipFill>
        <p:spPr>
          <a:xfrm>
            <a:off x="1060704" y="777240"/>
            <a:ext cx="9989906" cy="5321808"/>
          </a:xfrm>
          <a:prstGeom prst="rect">
            <a:avLst/>
          </a:prstGeom>
        </p:spPr>
      </p:pic>
      <p:sp>
        <p:nvSpPr>
          <p:cNvPr id="2" name="Title 1">
            <a:extLst>
              <a:ext uri="{FF2B5EF4-FFF2-40B4-BE49-F238E27FC236}">
                <a16:creationId xmlns:a16="http://schemas.microsoft.com/office/drawing/2014/main" id="{33FE8697-673E-E686-EE20-71085D17839C}"/>
              </a:ext>
            </a:extLst>
          </p:cNvPr>
          <p:cNvSpPr>
            <a:spLocks noGrp="1"/>
          </p:cNvSpPr>
          <p:nvPr>
            <p:ph type="title"/>
          </p:nvPr>
        </p:nvSpPr>
        <p:spPr>
          <a:xfrm>
            <a:off x="1016432" y="1725168"/>
            <a:ext cx="4273212" cy="1136904"/>
          </a:xfrm>
        </p:spPr>
        <p:txBody>
          <a:bodyPr>
            <a:noAutofit/>
          </a:bodyPr>
          <a:lstStyle/>
          <a:p>
            <a:r>
              <a:rPr lang="en-US" sz="3600" b="1" dirty="0">
                <a:solidFill>
                  <a:schemeClr val="tx1"/>
                </a:solidFill>
                <a:effectLst/>
                <a:latin typeface="-apple-system"/>
              </a:rPr>
              <a:t>Community Services</a:t>
            </a:r>
            <a:br>
              <a:rPr lang="en-US" sz="4800" b="1" dirty="0">
                <a:solidFill>
                  <a:schemeClr val="tx1"/>
                </a:solidFill>
                <a:effectLst/>
                <a:latin typeface="-apple-system"/>
              </a:rPr>
            </a:br>
            <a:r>
              <a:rPr lang="en-US" b="1" dirty="0">
                <a:solidFill>
                  <a:schemeClr val="tx1"/>
                </a:solidFill>
                <a:effectLst/>
                <a:latin typeface="-apple-system"/>
              </a:rPr>
              <a:t>Director: Charlotte Brown</a:t>
            </a:r>
          </a:p>
        </p:txBody>
      </p:sp>
      <p:sp>
        <p:nvSpPr>
          <p:cNvPr id="3" name="Content Placeholder 2">
            <a:extLst>
              <a:ext uri="{FF2B5EF4-FFF2-40B4-BE49-F238E27FC236}">
                <a16:creationId xmlns:a16="http://schemas.microsoft.com/office/drawing/2014/main" id="{6E82B9DF-C668-F919-4D8F-AA80D2B6A6F9}"/>
              </a:ext>
            </a:extLst>
          </p:cNvPr>
          <p:cNvSpPr>
            <a:spLocks noGrp="1"/>
          </p:cNvSpPr>
          <p:nvPr>
            <p:ph idx="1"/>
          </p:nvPr>
        </p:nvSpPr>
        <p:spPr/>
        <p:txBody>
          <a:bodyPr>
            <a:normAutofit fontScale="85000" lnSpcReduction="10000"/>
          </a:bodyPr>
          <a:lstStyle/>
          <a:p>
            <a:pPr marL="36900" indent="0">
              <a:buNone/>
            </a:pPr>
            <a:r>
              <a:rPr lang="en-US" sz="2000" b="1" dirty="0">
                <a:solidFill>
                  <a:schemeClr val="tx1"/>
                </a:solidFill>
                <a:effectLst/>
                <a:latin typeface="-apple-system"/>
              </a:rPr>
              <a:t>Contact Planning and Community Services Regarding:</a:t>
            </a:r>
          </a:p>
          <a:p>
            <a:pPr algn="just"/>
            <a:r>
              <a:rPr lang="en-US" sz="1800" b="1" dirty="0">
                <a:solidFill>
                  <a:srgbClr val="0070C0"/>
                </a:solidFill>
                <a:effectLst/>
                <a:latin typeface="-apple-system"/>
                <a:hlinkClick r:id="rId3">
                  <a:extLst>
                    <a:ext uri="{A12FA001-AC4F-418D-AE19-62706E023703}">
                      <ahyp:hlinkClr xmlns:ahyp="http://schemas.microsoft.com/office/drawing/2018/hyperlinkcolor" val="tx"/>
                    </a:ext>
                  </a:extLst>
                </a:hlinkClick>
              </a:rPr>
              <a:t>Tall grass and weeds, exceeding 12 inches in height </a:t>
            </a:r>
          </a:p>
          <a:p>
            <a:pPr algn="just"/>
            <a:r>
              <a:rPr lang="en-US" sz="1800" b="1" dirty="0">
                <a:solidFill>
                  <a:srgbClr val="0070C0"/>
                </a:solidFill>
                <a:effectLst/>
                <a:latin typeface="-apple-system"/>
                <a:hlinkClick r:id="rId3">
                  <a:extLst>
                    <a:ext uri="{A12FA001-AC4F-418D-AE19-62706E023703}">
                      <ahyp:hlinkClr xmlns:ahyp="http://schemas.microsoft.com/office/drawing/2018/hyperlinkcolor" val="tx"/>
                    </a:ext>
                  </a:extLst>
                </a:hlinkClick>
              </a:rPr>
              <a:t>Junk and debris issues, low hanging limbs</a:t>
            </a:r>
          </a:p>
          <a:p>
            <a:pPr algn="just"/>
            <a:r>
              <a:rPr lang="en-US" sz="1800" b="1" dirty="0">
                <a:solidFill>
                  <a:srgbClr val="0070C0"/>
                </a:solidFill>
                <a:effectLst/>
                <a:latin typeface="-apple-system"/>
                <a:hlinkClick r:id="rId3">
                  <a:extLst>
                    <a:ext uri="{A12FA001-AC4F-418D-AE19-62706E023703}">
                      <ahyp:hlinkClr xmlns:ahyp="http://schemas.microsoft.com/office/drawing/2018/hyperlinkcolor" val="tx"/>
                    </a:ext>
                  </a:extLst>
                </a:hlinkClick>
              </a:rPr>
              <a:t>Nuisance issues – </a:t>
            </a:r>
            <a:r>
              <a:rPr lang="en-US" sz="1700" b="1" dirty="0">
                <a:solidFill>
                  <a:srgbClr val="0070C0"/>
                </a:solidFill>
                <a:effectLst/>
                <a:latin typeface="-apple-system"/>
                <a:hlinkClick r:id="rId3">
                  <a:extLst>
                    <a:ext uri="{A12FA001-AC4F-418D-AE19-62706E023703}">
                      <ahyp:hlinkClr xmlns:ahyp="http://schemas.microsoft.com/office/drawing/2018/hyperlinkcolor" val="tx"/>
                    </a:ext>
                  </a:extLst>
                </a:hlinkClick>
              </a:rPr>
              <a:t>Things that unreasonably annoys, disturbs, injures or endangers the comfort, repose, health, peace, or safety of others, Unlawfully interferes with, obstructs or tends to obstruct or render dangerous for passage, any lake or navigable river, stream, canal or basin, or any public park, square, street or other public property</a:t>
            </a:r>
          </a:p>
          <a:p>
            <a:r>
              <a:rPr lang="en-US" sz="1800" b="1" dirty="0">
                <a:solidFill>
                  <a:srgbClr val="0070C0"/>
                </a:solidFill>
                <a:effectLst/>
                <a:latin typeface="-apple-system"/>
                <a:hlinkClick r:id="rId3">
                  <a:extLst>
                    <a:ext uri="{A12FA001-AC4F-418D-AE19-62706E023703}">
                      <ahyp:hlinkClr xmlns:ahyp="http://schemas.microsoft.com/office/drawing/2018/hyperlinkcolor" val="tx"/>
                    </a:ext>
                  </a:extLst>
                </a:hlinkClick>
              </a:rPr>
              <a:t> Sight obstructions</a:t>
            </a:r>
          </a:p>
          <a:p>
            <a:r>
              <a:rPr lang="en-US" sz="1800" b="1" dirty="0">
                <a:solidFill>
                  <a:srgbClr val="0070C0"/>
                </a:solidFill>
                <a:effectLst/>
                <a:latin typeface="-apple-system"/>
                <a:hlinkClick r:id="rId3">
                  <a:extLst>
                    <a:ext uri="{A12FA001-AC4F-418D-AE19-62706E023703}">
                      <ahyp:hlinkClr xmlns:ahyp="http://schemas.microsoft.com/office/drawing/2018/hyperlinkcolor" val="tx"/>
                    </a:ext>
                  </a:extLst>
                </a:hlinkClick>
              </a:rPr>
              <a:t>Dilapidated and dangerous structure abatement</a:t>
            </a:r>
            <a:endParaRPr lang="en-US" sz="1800" b="1" dirty="0">
              <a:solidFill>
                <a:srgbClr val="0070C0"/>
              </a:solidFill>
              <a:effectLst/>
              <a:latin typeface="-apple-system"/>
            </a:endParaRPr>
          </a:p>
          <a:p>
            <a:r>
              <a:rPr lang="en-US" sz="1800" b="1" dirty="0">
                <a:solidFill>
                  <a:srgbClr val="0070C0"/>
                </a:solidFill>
                <a:effectLst/>
                <a:latin typeface="-apple-system"/>
                <a:hlinkClick r:id="rId4">
                  <a:extLst>
                    <a:ext uri="{A12FA001-AC4F-418D-AE19-62706E023703}">
                      <ahyp:hlinkClr xmlns:ahyp="http://schemas.microsoft.com/office/drawing/2018/hyperlinkcolor" val="tx"/>
                    </a:ext>
                  </a:extLst>
                </a:hlinkClick>
              </a:rPr>
              <a:t>Building permits</a:t>
            </a:r>
          </a:p>
          <a:p>
            <a:r>
              <a:rPr lang="en-US" sz="1800" b="1" dirty="0">
                <a:solidFill>
                  <a:srgbClr val="0070C0"/>
                </a:solidFill>
                <a:effectLst/>
                <a:latin typeface="-apple-system"/>
                <a:hlinkClick r:id="rId4">
                  <a:extLst>
                    <a:ext uri="{A12FA001-AC4F-418D-AE19-62706E023703}">
                      <ahyp:hlinkClr xmlns:ahyp="http://schemas.microsoft.com/office/drawing/2018/hyperlinkcolor" val="tx"/>
                    </a:ext>
                  </a:extLst>
                </a:hlinkClick>
              </a:rPr>
              <a:t>Contractor’s licenses</a:t>
            </a:r>
          </a:p>
          <a:p>
            <a:r>
              <a:rPr lang="en-US" sz="1800" b="1" dirty="0">
                <a:solidFill>
                  <a:srgbClr val="0070C0"/>
                </a:solidFill>
                <a:effectLst/>
                <a:latin typeface="-apple-system"/>
                <a:hlinkClick r:id="rId4">
                  <a:extLst>
                    <a:ext uri="{A12FA001-AC4F-418D-AE19-62706E023703}">
                      <ahyp:hlinkClr xmlns:ahyp="http://schemas.microsoft.com/office/drawing/2018/hyperlinkcolor" val="tx"/>
                    </a:ext>
                  </a:extLst>
                </a:hlinkClick>
              </a:rPr>
              <a:t>Trade licenses</a:t>
            </a:r>
            <a:endParaRPr lang="en-US" sz="1800" b="1" dirty="0">
              <a:solidFill>
                <a:srgbClr val="0070C0"/>
              </a:solidFill>
              <a:effectLst/>
              <a:latin typeface="-apple-system"/>
            </a:endParaRPr>
          </a:p>
          <a:p>
            <a:r>
              <a:rPr lang="en-US" sz="1800" b="1" dirty="0">
                <a:solidFill>
                  <a:srgbClr val="0070C0"/>
                </a:solidFill>
                <a:latin typeface="-apple-system"/>
                <a:hlinkClick r:id="rId5">
                  <a:extLst>
                    <a:ext uri="{A12FA001-AC4F-418D-AE19-62706E023703}">
                      <ahyp:hlinkClr xmlns:ahyp="http://schemas.microsoft.com/office/drawing/2018/hyperlinkcolor" val="tx"/>
                    </a:ext>
                  </a:extLst>
                </a:hlinkClick>
              </a:rPr>
              <a:t>Door-to-Door Vendor Permits</a:t>
            </a:r>
            <a:endParaRPr lang="en-US" sz="1800" b="1" dirty="0">
              <a:solidFill>
                <a:srgbClr val="0070C0"/>
              </a:solidFill>
              <a:latin typeface="-apple-system"/>
            </a:endParaRPr>
          </a:p>
          <a:p>
            <a:r>
              <a:rPr lang="en-US" sz="1800" b="1" dirty="0">
                <a:solidFill>
                  <a:srgbClr val="0070C0"/>
                </a:solidFill>
                <a:effectLst/>
                <a:latin typeface="-apple-system"/>
                <a:hlinkClick r:id="rId6">
                  <a:extLst>
                    <a:ext uri="{A12FA001-AC4F-418D-AE19-62706E023703}">
                      <ahyp:hlinkClr xmlns:ahyp="http://schemas.microsoft.com/office/drawing/2018/hyperlinkcolor" val="tx"/>
                    </a:ext>
                  </a:extLst>
                </a:hlinkClick>
              </a:rPr>
              <a:t>B</a:t>
            </a:r>
            <a:r>
              <a:rPr lang="en-US" sz="1800" b="1" dirty="0">
                <a:solidFill>
                  <a:srgbClr val="0070C0"/>
                </a:solidFill>
                <a:latin typeface="-apple-system"/>
                <a:hlinkClick r:id="rId6">
                  <a:extLst>
                    <a:ext uri="{A12FA001-AC4F-418D-AE19-62706E023703}">
                      <ahyp:hlinkClr xmlns:ahyp="http://schemas.microsoft.com/office/drawing/2018/hyperlinkcolor" val="tx"/>
                    </a:ext>
                  </a:extLst>
                </a:hlinkClick>
              </a:rPr>
              <a:t>usiness License</a:t>
            </a:r>
            <a:endParaRPr lang="en-US" sz="1800" b="1" dirty="0">
              <a:solidFill>
                <a:srgbClr val="0070C0"/>
              </a:solidFill>
              <a:latin typeface="-apple-system"/>
            </a:endParaRPr>
          </a:p>
          <a:p>
            <a:r>
              <a:rPr lang="en-US" sz="1800" b="1" dirty="0">
                <a:solidFill>
                  <a:srgbClr val="0070C0"/>
                </a:solidFill>
                <a:effectLst/>
                <a:latin typeface="-apple-system"/>
                <a:hlinkClick r:id="rId7">
                  <a:extLst>
                    <a:ext uri="{A12FA001-AC4F-418D-AE19-62706E023703}">
                      <ahyp:hlinkClr xmlns:ahyp="http://schemas.microsoft.com/office/drawing/2018/hyperlinkcolor" val="tx"/>
                    </a:ext>
                  </a:extLst>
                </a:hlinkClick>
              </a:rPr>
              <a:t>Civic Access Portal</a:t>
            </a:r>
            <a:endParaRPr lang="en-US" sz="1800" b="1" dirty="0">
              <a:solidFill>
                <a:srgbClr val="0070C0"/>
              </a:solidFill>
              <a:effectLst/>
              <a:latin typeface="-apple-system"/>
            </a:endParaRPr>
          </a:p>
        </p:txBody>
      </p:sp>
      <p:sp>
        <p:nvSpPr>
          <p:cNvPr id="4" name="Text Placeholder 3">
            <a:extLst>
              <a:ext uri="{FF2B5EF4-FFF2-40B4-BE49-F238E27FC236}">
                <a16:creationId xmlns:a16="http://schemas.microsoft.com/office/drawing/2014/main" id="{564E0F55-FF53-A41F-7B63-AD6842702EFA}"/>
              </a:ext>
            </a:extLst>
          </p:cNvPr>
          <p:cNvSpPr>
            <a:spLocks noGrp="1"/>
          </p:cNvSpPr>
          <p:nvPr>
            <p:ph type="body" sz="half" idx="2"/>
          </p:nvPr>
        </p:nvSpPr>
        <p:spPr>
          <a:xfrm>
            <a:off x="1293811" y="3031064"/>
            <a:ext cx="3718455" cy="3067983"/>
          </a:xfrm>
        </p:spPr>
        <p:txBody>
          <a:bodyPr>
            <a:normAutofit/>
          </a:bodyPr>
          <a:lstStyle/>
          <a:p>
            <a:r>
              <a:rPr lang="en-US" sz="2400" b="1" u="sng" dirty="0">
                <a:solidFill>
                  <a:schemeClr val="tx1"/>
                </a:solidFill>
                <a:effectLst/>
                <a:latin typeface="-apple-system"/>
              </a:rPr>
              <a:t>Divisions</a:t>
            </a:r>
          </a:p>
          <a:p>
            <a:pPr marL="342900" indent="-342900" algn="l">
              <a:buFont typeface="Arial" panose="020B0604020202020204" pitchFamily="34" charset="0"/>
              <a:buChar char="•"/>
            </a:pPr>
            <a:r>
              <a:rPr lang="en-US" sz="1800" b="1" dirty="0">
                <a:solidFill>
                  <a:schemeClr val="tx1"/>
                </a:solidFill>
                <a:effectLst/>
                <a:latin typeface="-apple-system"/>
              </a:rPr>
              <a:t>Building Inspection Services</a:t>
            </a:r>
          </a:p>
          <a:p>
            <a:pPr marL="800100" lvl="1" indent="-342900">
              <a:buFont typeface="Arial" panose="020B0604020202020204" pitchFamily="34" charset="0"/>
              <a:buChar char="•"/>
            </a:pPr>
            <a:r>
              <a:rPr lang="en-US" sz="1400" b="1" dirty="0">
                <a:solidFill>
                  <a:schemeClr val="tx1"/>
                </a:solidFill>
                <a:effectLst/>
                <a:latin typeface="-apple-system"/>
              </a:rPr>
              <a:t>Main Line: 580-581-3360</a:t>
            </a:r>
          </a:p>
          <a:p>
            <a:pPr marL="800100" lvl="1" indent="-342900">
              <a:buFont typeface="Arial" panose="020B0604020202020204" pitchFamily="34" charset="0"/>
              <a:buChar char="•"/>
            </a:pPr>
            <a:r>
              <a:rPr lang="en-US" sz="1400" b="1" dirty="0">
                <a:solidFill>
                  <a:schemeClr val="tx1"/>
                </a:solidFill>
                <a:effectLst/>
                <a:latin typeface="-apple-system"/>
              </a:rPr>
              <a:t>Inspection Line: 580-581-3362</a:t>
            </a:r>
          </a:p>
          <a:p>
            <a:pPr marL="342900" indent="-342900" algn="l">
              <a:buFont typeface="Arial" panose="020B0604020202020204" pitchFamily="34" charset="0"/>
              <a:buChar char="•"/>
            </a:pPr>
            <a:r>
              <a:rPr lang="en-US" sz="1800" b="1" dirty="0">
                <a:solidFill>
                  <a:schemeClr val="tx1"/>
                </a:solidFill>
                <a:effectLst/>
                <a:latin typeface="-apple-system"/>
              </a:rPr>
              <a:t>Neighborhood Services - 580-581-3467</a:t>
            </a:r>
          </a:p>
          <a:p>
            <a:pPr marL="342900" indent="-342900" algn="l">
              <a:buFont typeface="Arial" panose="020B0604020202020204" pitchFamily="34" charset="0"/>
              <a:buChar char="•"/>
            </a:pPr>
            <a:r>
              <a:rPr lang="en-US" sz="1800" b="1" dirty="0">
                <a:solidFill>
                  <a:schemeClr val="tx1"/>
                </a:solidFill>
                <a:effectLst/>
                <a:latin typeface="-apple-system"/>
              </a:rPr>
              <a:t>Housing and Community - 580-581 3347 Development</a:t>
            </a:r>
          </a:p>
          <a:p>
            <a:pPr algn="l"/>
            <a:endParaRPr lang="en-US" sz="1800" b="1" dirty="0">
              <a:solidFill>
                <a:schemeClr val="tx1"/>
              </a:solidFill>
              <a:effectLst/>
              <a:latin typeface="-apple-system"/>
            </a:endParaRPr>
          </a:p>
          <a:p>
            <a:pPr marL="342900" indent="-342900" algn="l">
              <a:buFont typeface="Arial" panose="020B0604020202020204" pitchFamily="34" charset="0"/>
              <a:buChar char="•"/>
            </a:pPr>
            <a:endParaRPr lang="en-US" sz="1800" b="1" dirty="0">
              <a:solidFill>
                <a:schemeClr val="tx1"/>
              </a:solidFill>
              <a:effectLst/>
              <a:latin typeface="-apple-system"/>
            </a:endParaRPr>
          </a:p>
          <a:p>
            <a:pPr marL="342900" indent="-342900" algn="l">
              <a:buFont typeface="Arial" panose="020B0604020202020204" pitchFamily="34" charset="0"/>
              <a:buChar char="•"/>
            </a:pPr>
            <a:endParaRPr lang="en-US" sz="1800" b="1" dirty="0">
              <a:solidFill>
                <a:schemeClr val="tx1"/>
              </a:solidFill>
              <a:effectLst/>
              <a:latin typeface="-apple-system"/>
            </a:endParaRPr>
          </a:p>
        </p:txBody>
      </p:sp>
    </p:spTree>
    <p:extLst>
      <p:ext uri="{BB962C8B-B14F-4D97-AF65-F5344CB8AC3E}">
        <p14:creationId xmlns:p14="http://schemas.microsoft.com/office/powerpoint/2010/main" val="1592789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3CC95C5A-58A9-F3F1-2A61-B637FCF52122}"/>
              </a:ext>
            </a:extLst>
          </p:cNvPr>
          <p:cNvPicPr>
            <a:picLocks noChangeAspect="1"/>
          </p:cNvPicPr>
          <p:nvPr/>
        </p:nvPicPr>
        <p:blipFill>
          <a:blip r:embed="rId2">
            <a:alphaModFix amt="20000"/>
          </a:blip>
          <a:stretch>
            <a:fillRect/>
          </a:stretch>
        </p:blipFill>
        <p:spPr>
          <a:xfrm>
            <a:off x="1060704" y="777240"/>
            <a:ext cx="9989906" cy="5321808"/>
          </a:xfrm>
          <a:prstGeom prst="rect">
            <a:avLst/>
          </a:prstGeom>
        </p:spPr>
      </p:pic>
      <p:sp>
        <p:nvSpPr>
          <p:cNvPr id="2" name="Title 1">
            <a:extLst>
              <a:ext uri="{FF2B5EF4-FFF2-40B4-BE49-F238E27FC236}">
                <a16:creationId xmlns:a16="http://schemas.microsoft.com/office/drawing/2014/main" id="{33FE8697-673E-E686-EE20-71085D17839C}"/>
              </a:ext>
            </a:extLst>
          </p:cNvPr>
          <p:cNvSpPr>
            <a:spLocks noGrp="1"/>
          </p:cNvSpPr>
          <p:nvPr>
            <p:ph type="title"/>
          </p:nvPr>
        </p:nvSpPr>
        <p:spPr>
          <a:xfrm>
            <a:off x="1016432" y="1725168"/>
            <a:ext cx="4273212" cy="1136904"/>
          </a:xfrm>
        </p:spPr>
        <p:txBody>
          <a:bodyPr>
            <a:noAutofit/>
          </a:bodyPr>
          <a:lstStyle/>
          <a:p>
            <a:r>
              <a:rPr lang="en-US" sz="3600" b="1" dirty="0">
                <a:solidFill>
                  <a:schemeClr val="tx1"/>
                </a:solidFill>
                <a:effectLst/>
                <a:latin typeface="-apple-system"/>
              </a:rPr>
              <a:t>Planning</a:t>
            </a:r>
            <a:br>
              <a:rPr lang="en-US" sz="4800" b="1" dirty="0">
                <a:solidFill>
                  <a:schemeClr val="tx1"/>
                </a:solidFill>
                <a:effectLst/>
                <a:latin typeface="-apple-system"/>
              </a:rPr>
            </a:br>
            <a:r>
              <a:rPr lang="en-US" b="1" dirty="0">
                <a:solidFill>
                  <a:schemeClr val="tx1"/>
                </a:solidFill>
                <a:effectLst/>
                <a:latin typeface="-apple-system"/>
              </a:rPr>
              <a:t>Director: Christy James</a:t>
            </a:r>
          </a:p>
        </p:txBody>
      </p:sp>
      <p:sp>
        <p:nvSpPr>
          <p:cNvPr id="3" name="Content Placeholder 2">
            <a:extLst>
              <a:ext uri="{FF2B5EF4-FFF2-40B4-BE49-F238E27FC236}">
                <a16:creationId xmlns:a16="http://schemas.microsoft.com/office/drawing/2014/main" id="{6E82B9DF-C668-F919-4D8F-AA80D2B6A6F9}"/>
              </a:ext>
            </a:extLst>
          </p:cNvPr>
          <p:cNvSpPr>
            <a:spLocks noGrp="1"/>
          </p:cNvSpPr>
          <p:nvPr>
            <p:ph idx="1"/>
          </p:nvPr>
        </p:nvSpPr>
        <p:spPr>
          <a:xfrm>
            <a:off x="5661830" y="1000422"/>
            <a:ext cx="5469466" cy="3242394"/>
          </a:xfrm>
        </p:spPr>
        <p:txBody>
          <a:bodyPr>
            <a:normAutofit fontScale="92500" lnSpcReduction="10000"/>
          </a:bodyPr>
          <a:lstStyle/>
          <a:p>
            <a:pPr marL="36900" indent="0">
              <a:buNone/>
            </a:pPr>
            <a:r>
              <a:rPr lang="en-US" sz="2000" b="1" dirty="0">
                <a:solidFill>
                  <a:schemeClr val="tx1"/>
                </a:solidFill>
                <a:effectLst/>
                <a:latin typeface="-apple-system"/>
              </a:rPr>
              <a:t>Contact Planning and Community Services Regarding:</a:t>
            </a:r>
          </a:p>
          <a:p>
            <a:r>
              <a:rPr lang="en-US" sz="1800" b="1" dirty="0">
                <a:solidFill>
                  <a:srgbClr val="0070C0"/>
                </a:solidFill>
                <a:latin typeface="-apple-system"/>
                <a:hlinkClick r:id="rId3">
                  <a:extLst>
                    <a:ext uri="{A12FA001-AC4F-418D-AE19-62706E023703}">
                      <ahyp:hlinkClr xmlns:ahyp="http://schemas.microsoft.com/office/drawing/2018/hyperlinkcolor" val="tx"/>
                    </a:ext>
                  </a:extLst>
                </a:hlinkClick>
              </a:rPr>
              <a:t>Z</a:t>
            </a:r>
            <a:r>
              <a:rPr lang="en-US" sz="1800" b="1" dirty="0">
                <a:solidFill>
                  <a:srgbClr val="0070C0"/>
                </a:solidFill>
                <a:effectLst/>
                <a:latin typeface="-apple-system"/>
                <a:hlinkClick r:id="rId3">
                  <a:extLst>
                    <a:ext uri="{A12FA001-AC4F-418D-AE19-62706E023703}">
                      <ahyp:hlinkClr xmlns:ahyp="http://schemas.microsoft.com/office/drawing/2018/hyperlinkcolor" val="tx"/>
                    </a:ext>
                  </a:extLst>
                </a:hlinkClick>
              </a:rPr>
              <a:t>oning </a:t>
            </a:r>
            <a:r>
              <a:rPr lang="en-US" sz="1800" b="1" u="sng" dirty="0">
                <a:solidFill>
                  <a:srgbClr val="0070C0"/>
                </a:solidFill>
                <a:latin typeface="-apple-system"/>
                <a:hlinkClick r:id="rId3">
                  <a:extLst>
                    <a:ext uri="{A12FA001-AC4F-418D-AE19-62706E023703}">
                      <ahyp:hlinkClr xmlns:ahyp="http://schemas.microsoft.com/office/drawing/2018/hyperlinkcolor" val="tx"/>
                    </a:ext>
                  </a:extLst>
                </a:hlinkClick>
              </a:rPr>
              <a:t>c</a:t>
            </a:r>
            <a:r>
              <a:rPr lang="en-US" sz="1800" b="1" u="sng" dirty="0">
                <a:solidFill>
                  <a:srgbClr val="0070C0"/>
                </a:solidFill>
                <a:effectLst/>
                <a:latin typeface="-apple-system"/>
                <a:hlinkClick r:id="rId3">
                  <a:extLst>
                    <a:ext uri="{A12FA001-AC4F-418D-AE19-62706E023703}">
                      <ahyp:hlinkClr xmlns:ahyp="http://schemas.microsoft.com/office/drawing/2018/hyperlinkcolor" val="tx"/>
                    </a:ext>
                  </a:extLst>
                </a:hlinkClick>
              </a:rPr>
              <a:t>odes</a:t>
            </a:r>
            <a:endParaRPr lang="en-US" sz="1800" b="1" u="sng" dirty="0">
              <a:solidFill>
                <a:srgbClr val="0070C0"/>
              </a:solidFill>
              <a:effectLst/>
              <a:latin typeface="-apple-system"/>
            </a:endParaRPr>
          </a:p>
          <a:p>
            <a:r>
              <a:rPr lang="en-US" sz="1800" b="1" u="sng" dirty="0">
                <a:solidFill>
                  <a:srgbClr val="0070C0"/>
                </a:solidFill>
                <a:latin typeface="-apple-system"/>
                <a:hlinkClick r:id="rId4">
                  <a:extLst>
                    <a:ext uri="{A12FA001-AC4F-418D-AE19-62706E023703}">
                      <ahyp:hlinkClr xmlns:ahyp="http://schemas.microsoft.com/office/drawing/2018/hyperlinkcolor" val="tx"/>
                    </a:ext>
                  </a:extLst>
                </a:hlinkClick>
              </a:rPr>
              <a:t>Zoning Map</a:t>
            </a:r>
            <a:endParaRPr lang="en-US" sz="1800" b="1" u="sng" dirty="0">
              <a:solidFill>
                <a:srgbClr val="0070C0"/>
              </a:solidFill>
              <a:effectLst/>
              <a:latin typeface="-apple-system"/>
            </a:endParaRPr>
          </a:p>
          <a:p>
            <a:r>
              <a:rPr lang="en-US" sz="1800" b="1" u="sng" dirty="0">
                <a:solidFill>
                  <a:srgbClr val="0070C0"/>
                </a:solidFill>
                <a:effectLst/>
                <a:latin typeface="-apple-system"/>
                <a:hlinkClick r:id="rId5">
                  <a:extLst>
                    <a:ext uri="{A12FA001-AC4F-418D-AE19-62706E023703}">
                      <ahyp:hlinkClr xmlns:ahyp="http://schemas.microsoft.com/office/drawing/2018/hyperlinkcolor" val="tx"/>
                    </a:ext>
                  </a:extLst>
                </a:hlinkClick>
              </a:rPr>
              <a:t>Rezoning and plan requests</a:t>
            </a:r>
            <a:endParaRPr lang="en-US" sz="1800" b="1" u="sng" dirty="0">
              <a:solidFill>
                <a:srgbClr val="0070C0"/>
              </a:solidFill>
              <a:effectLst/>
              <a:latin typeface="-apple-system"/>
            </a:endParaRPr>
          </a:p>
          <a:p>
            <a:r>
              <a:rPr lang="en-US" sz="1800" b="1" u="sng" dirty="0">
                <a:solidFill>
                  <a:srgbClr val="0070C0"/>
                </a:solidFill>
                <a:latin typeface="-apple-system"/>
                <a:hlinkClick r:id="rId6">
                  <a:extLst>
                    <a:ext uri="{A12FA001-AC4F-418D-AE19-62706E023703}">
                      <ahyp:hlinkClr xmlns:ahyp="http://schemas.microsoft.com/office/drawing/2018/hyperlinkcolor" val="tx"/>
                    </a:ext>
                  </a:extLst>
                </a:hlinkClick>
              </a:rPr>
              <a:t>Urban Renewal Plan</a:t>
            </a:r>
            <a:endParaRPr lang="en-US" sz="1800" b="1" u="sng" dirty="0">
              <a:solidFill>
                <a:srgbClr val="0070C0"/>
              </a:solidFill>
              <a:latin typeface="-apple-system"/>
            </a:endParaRPr>
          </a:p>
          <a:p>
            <a:r>
              <a:rPr lang="en-US" sz="1800" b="1" u="sng" dirty="0">
                <a:solidFill>
                  <a:srgbClr val="0070C0"/>
                </a:solidFill>
                <a:latin typeface="-apple-system"/>
                <a:hlinkClick r:id="rId7">
                  <a:extLst>
                    <a:ext uri="{A12FA001-AC4F-418D-AE19-62706E023703}">
                      <ahyp:hlinkClr xmlns:ahyp="http://schemas.microsoft.com/office/drawing/2018/hyperlinkcolor" val="tx"/>
                    </a:ext>
                  </a:extLst>
                </a:hlinkClick>
              </a:rPr>
              <a:t>Lawton Metropolitan Planning</a:t>
            </a:r>
            <a:endParaRPr lang="en-US" sz="1800" b="1" u="sng" dirty="0">
              <a:solidFill>
                <a:srgbClr val="0070C0"/>
              </a:solidFill>
              <a:latin typeface="-apple-system"/>
            </a:endParaRPr>
          </a:p>
          <a:p>
            <a:r>
              <a:rPr lang="en-US" sz="1800" b="1" u="sng" dirty="0">
                <a:solidFill>
                  <a:srgbClr val="0070C0"/>
                </a:solidFill>
                <a:latin typeface="-apple-system"/>
                <a:hlinkClick r:id="rId8">
                  <a:extLst>
                    <a:ext uri="{A12FA001-AC4F-418D-AE19-62706E023703}">
                      <ahyp:hlinkClr xmlns:ahyp="http://schemas.microsoft.com/office/drawing/2018/hyperlinkcolor" val="tx"/>
                    </a:ext>
                  </a:extLst>
                </a:hlinkClick>
              </a:rPr>
              <a:t>Subdivision Code</a:t>
            </a:r>
            <a:endParaRPr lang="en-US" sz="1800" b="1" u="sng" dirty="0">
              <a:solidFill>
                <a:srgbClr val="0070C0"/>
              </a:solidFill>
              <a:latin typeface="-apple-system"/>
            </a:endParaRPr>
          </a:p>
          <a:p>
            <a:r>
              <a:rPr lang="en-US" sz="1800" b="1" u="sng" dirty="0">
                <a:solidFill>
                  <a:srgbClr val="0070C0"/>
                </a:solidFill>
                <a:latin typeface="-apple-system"/>
                <a:hlinkClick r:id="rId9">
                  <a:extLst>
                    <a:ext uri="{A12FA001-AC4F-418D-AE19-62706E023703}">
                      <ahyp:hlinkClr xmlns:ahyp="http://schemas.microsoft.com/office/drawing/2018/hyperlinkcolor" val="tx"/>
                    </a:ext>
                  </a:extLst>
                </a:hlinkClick>
              </a:rPr>
              <a:t>Lawton Area Transit System (LATS)</a:t>
            </a:r>
            <a:endParaRPr lang="en-US" sz="1800" b="1" u="sng" dirty="0">
              <a:solidFill>
                <a:srgbClr val="0070C0"/>
              </a:solidFill>
              <a:latin typeface="-apple-system"/>
            </a:endParaRPr>
          </a:p>
          <a:p>
            <a:endParaRPr lang="en-US" sz="1800" b="1" u="sng" dirty="0">
              <a:solidFill>
                <a:srgbClr val="0070C0"/>
              </a:solidFill>
              <a:effectLst/>
              <a:latin typeface="-apple-system"/>
            </a:endParaRPr>
          </a:p>
        </p:txBody>
      </p:sp>
      <p:sp>
        <p:nvSpPr>
          <p:cNvPr id="4" name="Text Placeholder 3">
            <a:extLst>
              <a:ext uri="{FF2B5EF4-FFF2-40B4-BE49-F238E27FC236}">
                <a16:creationId xmlns:a16="http://schemas.microsoft.com/office/drawing/2014/main" id="{564E0F55-FF53-A41F-7B63-AD6842702EFA}"/>
              </a:ext>
            </a:extLst>
          </p:cNvPr>
          <p:cNvSpPr>
            <a:spLocks noGrp="1"/>
          </p:cNvSpPr>
          <p:nvPr>
            <p:ph type="body" sz="half" idx="2"/>
          </p:nvPr>
        </p:nvSpPr>
        <p:spPr>
          <a:xfrm>
            <a:off x="1293811" y="3031064"/>
            <a:ext cx="3718455" cy="3067983"/>
          </a:xfrm>
        </p:spPr>
        <p:txBody>
          <a:bodyPr>
            <a:normAutofit/>
          </a:bodyPr>
          <a:lstStyle/>
          <a:p>
            <a:r>
              <a:rPr lang="en-US" sz="2400" b="1" u="sng" dirty="0">
                <a:solidFill>
                  <a:schemeClr val="tx1"/>
                </a:solidFill>
                <a:effectLst/>
                <a:latin typeface="-apple-system"/>
              </a:rPr>
              <a:t>Divisions</a:t>
            </a:r>
          </a:p>
          <a:p>
            <a:pPr marL="342900" indent="-342900" algn="l">
              <a:buFont typeface="Arial" panose="020B0604020202020204" pitchFamily="34" charset="0"/>
              <a:buChar char="•"/>
            </a:pPr>
            <a:r>
              <a:rPr lang="en-US" sz="1800" b="1" dirty="0">
                <a:solidFill>
                  <a:schemeClr val="tx1"/>
                </a:solidFill>
                <a:latin typeface="-apple-system"/>
              </a:rPr>
              <a:t>Planning</a:t>
            </a:r>
            <a:r>
              <a:rPr lang="en-US" sz="1800" b="1" dirty="0">
                <a:solidFill>
                  <a:schemeClr val="tx1"/>
                </a:solidFill>
                <a:effectLst/>
                <a:latin typeface="-apple-system"/>
              </a:rPr>
              <a:t> - 580-581-3375</a:t>
            </a:r>
          </a:p>
          <a:p>
            <a:pPr marL="342900" indent="-342900" algn="l">
              <a:buFont typeface="Arial" panose="020B0604020202020204" pitchFamily="34" charset="0"/>
              <a:buChar char="•"/>
            </a:pPr>
            <a:r>
              <a:rPr lang="en-US" sz="1800" b="1" dirty="0">
                <a:solidFill>
                  <a:schemeClr val="tx1"/>
                </a:solidFill>
                <a:effectLst/>
                <a:latin typeface="-apple-system"/>
              </a:rPr>
              <a:t>Transportation - 580-581-3375</a:t>
            </a:r>
          </a:p>
          <a:p>
            <a:pPr marL="342900" indent="-342900" algn="l">
              <a:buFont typeface="Arial" panose="020B0604020202020204" pitchFamily="34" charset="0"/>
              <a:buChar char="•"/>
            </a:pPr>
            <a:endParaRPr lang="en-US" sz="1800" b="1" dirty="0">
              <a:solidFill>
                <a:schemeClr val="tx1"/>
              </a:solidFill>
              <a:effectLst/>
              <a:latin typeface="-apple-system"/>
            </a:endParaRPr>
          </a:p>
          <a:p>
            <a:pPr algn="l"/>
            <a:endParaRPr lang="en-US" sz="1800" b="1" dirty="0">
              <a:solidFill>
                <a:schemeClr val="tx1"/>
              </a:solidFill>
              <a:effectLst/>
              <a:latin typeface="-apple-system"/>
            </a:endParaRPr>
          </a:p>
          <a:p>
            <a:pPr marL="342900" indent="-342900" algn="l">
              <a:buFont typeface="Arial" panose="020B0604020202020204" pitchFamily="34" charset="0"/>
              <a:buChar char="•"/>
            </a:pPr>
            <a:endParaRPr lang="en-US" sz="1800" b="1" dirty="0">
              <a:solidFill>
                <a:schemeClr val="tx1"/>
              </a:solidFill>
              <a:effectLst/>
              <a:latin typeface="-apple-system"/>
            </a:endParaRPr>
          </a:p>
          <a:p>
            <a:pPr marL="342900" indent="-342900" algn="l">
              <a:buFont typeface="Arial" panose="020B0604020202020204" pitchFamily="34" charset="0"/>
              <a:buChar char="•"/>
            </a:pPr>
            <a:endParaRPr lang="en-US" sz="1800" b="1" dirty="0">
              <a:solidFill>
                <a:schemeClr val="tx1"/>
              </a:solidFill>
              <a:effectLst/>
              <a:latin typeface="-apple-system"/>
            </a:endParaRPr>
          </a:p>
        </p:txBody>
      </p:sp>
    </p:spTree>
    <p:extLst>
      <p:ext uri="{BB962C8B-B14F-4D97-AF65-F5344CB8AC3E}">
        <p14:creationId xmlns:p14="http://schemas.microsoft.com/office/powerpoint/2010/main" val="16510864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TM04033929[[fn=Slate]]</Template>
  <TotalTime>2447</TotalTime>
  <Words>792</Words>
  <Application>Microsoft Office PowerPoint</Application>
  <PresentationFormat>Widescreen</PresentationFormat>
  <Paragraphs>135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-apple-system</vt:lpstr>
      <vt:lpstr>Arial</vt:lpstr>
      <vt:lpstr>Candara</vt:lpstr>
      <vt:lpstr>Garamond</vt:lpstr>
      <vt:lpstr>Organic</vt:lpstr>
      <vt:lpstr>Common Questions and Concerns addressed to the City of Lawton</vt:lpstr>
      <vt:lpstr>The City of Lawton’s departments are committed to carrying out a diverse array of daily tasks in pursuit of the True North objective of delivering World Class Customer Service. Nevertheless, there are specific questions and concerns that citizens frequently raise. The information provided in the following slides is a brief overview meant to address these commonly asked questions.</vt:lpstr>
      <vt:lpstr>PowerPoint Presentation</vt:lpstr>
      <vt:lpstr>Police Director: Chief James Smith</vt:lpstr>
      <vt:lpstr>Public Works Director: Michael Watrous</vt:lpstr>
      <vt:lpstr>Public Utilities Director: Rusty Whisenhunt</vt:lpstr>
      <vt:lpstr>Finance Director: Rebecca Johnson</vt:lpstr>
      <vt:lpstr>Community Services Director: Charlotte Brown</vt:lpstr>
      <vt:lpstr>Planning Director: Christy James</vt:lpstr>
      <vt:lpstr>Streetlights</vt:lpstr>
      <vt:lpstr>City Manager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Issues in the City of Lawton</dc:title>
  <dc:creator>Tiffany Bechtel</dc:creator>
  <cp:lastModifiedBy>Tiffany Bechtel</cp:lastModifiedBy>
  <cp:revision>87</cp:revision>
  <dcterms:created xsi:type="dcterms:W3CDTF">2023-10-02T20:18:23Z</dcterms:created>
  <dcterms:modified xsi:type="dcterms:W3CDTF">2024-10-03T13:56:16Z</dcterms:modified>
</cp:coreProperties>
</file>